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79" r:id="rId3"/>
    <p:sldId id="268" r:id="rId4"/>
    <p:sldId id="280" r:id="rId5"/>
    <p:sldId id="269" r:id="rId6"/>
    <p:sldId id="270" r:id="rId7"/>
    <p:sldId id="271" r:id="rId8"/>
    <p:sldId id="275" r:id="rId9"/>
    <p:sldId id="276" r:id="rId10"/>
    <p:sldId id="281" r:id="rId11"/>
    <p:sldId id="300" r:id="rId12"/>
    <p:sldId id="282" r:id="rId13"/>
    <p:sldId id="283" r:id="rId14"/>
    <p:sldId id="284" r:id="rId15"/>
    <p:sldId id="285" r:id="rId16"/>
    <p:sldId id="286" r:id="rId17"/>
    <p:sldId id="287" r:id="rId18"/>
    <p:sldId id="288" r:id="rId19"/>
    <p:sldId id="289" r:id="rId20"/>
    <p:sldId id="290" r:id="rId21"/>
    <p:sldId id="293" r:id="rId22"/>
    <p:sldId id="292" r:id="rId23"/>
    <p:sldId id="294" r:id="rId24"/>
    <p:sldId id="301" r:id="rId25"/>
    <p:sldId id="295" r:id="rId26"/>
    <p:sldId id="296" r:id="rId27"/>
    <p:sldId id="298" r:id="rId28"/>
    <p:sldId id="297" r:id="rId29"/>
    <p:sldId id="299" r:id="rId30"/>
    <p:sldId id="302" r:id="rId31"/>
    <p:sldId id="303" r:id="rId32"/>
    <p:sldId id="304" r:id="rId33"/>
    <p:sldId id="309" r:id="rId34"/>
    <p:sldId id="308" r:id="rId35"/>
    <p:sldId id="310" r:id="rId36"/>
    <p:sldId id="311" r:id="rId37"/>
    <p:sldId id="312" r:id="rId38"/>
    <p:sldId id="313" r:id="rId39"/>
    <p:sldId id="314" r:id="rId40"/>
    <p:sldId id="315" r:id="rId41"/>
    <p:sldId id="316" r:id="rId42"/>
    <p:sldId id="317" r:id="rId43"/>
    <p:sldId id="318" r:id="rId44"/>
    <p:sldId id="319" r:id="rId45"/>
    <p:sldId id="320" r:id="rId46"/>
    <p:sldId id="321" r:id="rId47"/>
    <p:sldId id="322" r:id="rId48"/>
    <p:sldId id="323" r:id="rId49"/>
    <p:sldId id="324" r:id="rId50"/>
    <p:sldId id="325" r:id="rId51"/>
    <p:sldId id="326" r:id="rId52"/>
    <p:sldId id="365" r:id="rId53"/>
    <p:sldId id="366" r:id="rId54"/>
    <p:sldId id="335" r:id="rId55"/>
    <p:sldId id="327" r:id="rId56"/>
    <p:sldId id="334" r:id="rId57"/>
    <p:sldId id="331" r:id="rId58"/>
    <p:sldId id="332" r:id="rId59"/>
    <p:sldId id="333" r:id="rId60"/>
    <p:sldId id="328" r:id="rId61"/>
    <p:sldId id="336" r:id="rId62"/>
    <p:sldId id="337" r:id="rId63"/>
    <p:sldId id="338" r:id="rId64"/>
    <p:sldId id="341" r:id="rId65"/>
    <p:sldId id="342" r:id="rId66"/>
    <p:sldId id="343" r:id="rId67"/>
    <p:sldId id="339" r:id="rId68"/>
    <p:sldId id="344" r:id="rId69"/>
    <p:sldId id="345" r:id="rId70"/>
    <p:sldId id="340" r:id="rId71"/>
    <p:sldId id="346" r:id="rId72"/>
    <p:sldId id="347" r:id="rId73"/>
    <p:sldId id="348" r:id="rId74"/>
    <p:sldId id="349" r:id="rId75"/>
    <p:sldId id="350" r:id="rId76"/>
    <p:sldId id="329" r:id="rId77"/>
    <p:sldId id="351" r:id="rId78"/>
    <p:sldId id="352" r:id="rId79"/>
    <p:sldId id="353" r:id="rId80"/>
    <p:sldId id="354" r:id="rId81"/>
    <p:sldId id="355" r:id="rId82"/>
    <p:sldId id="357" r:id="rId83"/>
    <p:sldId id="362" r:id="rId84"/>
    <p:sldId id="363" r:id="rId85"/>
    <p:sldId id="358" r:id="rId86"/>
    <p:sldId id="359" r:id="rId87"/>
    <p:sldId id="360" r:id="rId88"/>
    <p:sldId id="361" r:id="rId89"/>
    <p:sldId id="364" r:id="rId90"/>
    <p:sldId id="330" r:id="rId91"/>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4" autoAdjust="0"/>
  </p:normalViewPr>
  <p:slideViewPr>
    <p:cSldViewPr snapToGrid="0">
      <p:cViewPr>
        <p:scale>
          <a:sx n="100" d="100"/>
          <a:sy n="100" d="100"/>
        </p:scale>
        <p:origin x="936" y="4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CO"/>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CO"/>
          </a:p>
        </p:txBody>
      </p:sp>
      <p:sp>
        <p:nvSpPr>
          <p:cNvPr id="4" name="Marcador de fecha 3"/>
          <p:cNvSpPr>
            <a:spLocks noGrp="1"/>
          </p:cNvSpPr>
          <p:nvPr>
            <p:ph type="dt" sz="half" idx="10"/>
          </p:nvPr>
        </p:nvSpPr>
        <p:spPr/>
        <p:txBody>
          <a:bodyPr/>
          <a:lstStyle/>
          <a:p>
            <a:fld id="{83D35A97-546D-44DD-A3B7-52D027ED84E5}" type="datetimeFigureOut">
              <a:rPr lang="es-CO" smtClean="0"/>
              <a:t>2/10/2020</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02097627-E5E3-4AE7-8864-B3BABEB2057C}" type="slidenum">
              <a:rPr lang="es-CO" smtClean="0"/>
              <a:t>‹Nº›</a:t>
            </a:fld>
            <a:endParaRPr lang="es-CO"/>
          </a:p>
        </p:txBody>
      </p:sp>
    </p:spTree>
    <p:extLst>
      <p:ext uri="{BB962C8B-B14F-4D97-AF65-F5344CB8AC3E}">
        <p14:creationId xmlns:p14="http://schemas.microsoft.com/office/powerpoint/2010/main" val="7140602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CO"/>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Marcador de fecha 3"/>
          <p:cNvSpPr>
            <a:spLocks noGrp="1"/>
          </p:cNvSpPr>
          <p:nvPr>
            <p:ph type="dt" sz="half" idx="10"/>
          </p:nvPr>
        </p:nvSpPr>
        <p:spPr/>
        <p:txBody>
          <a:bodyPr/>
          <a:lstStyle/>
          <a:p>
            <a:fld id="{83D35A97-546D-44DD-A3B7-52D027ED84E5}" type="datetimeFigureOut">
              <a:rPr lang="es-CO" smtClean="0"/>
              <a:t>2/10/2020</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02097627-E5E3-4AE7-8864-B3BABEB2057C}" type="slidenum">
              <a:rPr lang="es-CO" smtClean="0"/>
              <a:t>‹Nº›</a:t>
            </a:fld>
            <a:endParaRPr lang="es-CO"/>
          </a:p>
        </p:txBody>
      </p:sp>
    </p:spTree>
    <p:extLst>
      <p:ext uri="{BB962C8B-B14F-4D97-AF65-F5344CB8AC3E}">
        <p14:creationId xmlns:p14="http://schemas.microsoft.com/office/powerpoint/2010/main" val="1904234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CO"/>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Marcador de fecha 3"/>
          <p:cNvSpPr>
            <a:spLocks noGrp="1"/>
          </p:cNvSpPr>
          <p:nvPr>
            <p:ph type="dt" sz="half" idx="10"/>
          </p:nvPr>
        </p:nvSpPr>
        <p:spPr/>
        <p:txBody>
          <a:bodyPr/>
          <a:lstStyle/>
          <a:p>
            <a:fld id="{83D35A97-546D-44DD-A3B7-52D027ED84E5}" type="datetimeFigureOut">
              <a:rPr lang="es-CO" smtClean="0"/>
              <a:t>2/10/2020</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02097627-E5E3-4AE7-8864-B3BABEB2057C}" type="slidenum">
              <a:rPr lang="es-CO" smtClean="0"/>
              <a:t>‹Nº›</a:t>
            </a:fld>
            <a:endParaRPr lang="es-CO"/>
          </a:p>
        </p:txBody>
      </p:sp>
    </p:spTree>
    <p:extLst>
      <p:ext uri="{BB962C8B-B14F-4D97-AF65-F5344CB8AC3E}">
        <p14:creationId xmlns:p14="http://schemas.microsoft.com/office/powerpoint/2010/main" val="1043935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CO"/>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Marcador de fecha 3"/>
          <p:cNvSpPr>
            <a:spLocks noGrp="1"/>
          </p:cNvSpPr>
          <p:nvPr>
            <p:ph type="dt" sz="half" idx="10"/>
          </p:nvPr>
        </p:nvSpPr>
        <p:spPr/>
        <p:txBody>
          <a:bodyPr/>
          <a:lstStyle/>
          <a:p>
            <a:fld id="{83D35A97-546D-44DD-A3B7-52D027ED84E5}" type="datetimeFigureOut">
              <a:rPr lang="es-CO" smtClean="0"/>
              <a:t>2/10/2020</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02097627-E5E3-4AE7-8864-B3BABEB2057C}" type="slidenum">
              <a:rPr lang="es-CO" smtClean="0"/>
              <a:t>‹Nº›</a:t>
            </a:fld>
            <a:endParaRPr lang="es-CO"/>
          </a:p>
        </p:txBody>
      </p:sp>
    </p:spTree>
    <p:extLst>
      <p:ext uri="{BB962C8B-B14F-4D97-AF65-F5344CB8AC3E}">
        <p14:creationId xmlns:p14="http://schemas.microsoft.com/office/powerpoint/2010/main" val="1295427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CO"/>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83D35A97-546D-44DD-A3B7-52D027ED84E5}" type="datetimeFigureOut">
              <a:rPr lang="es-CO" smtClean="0"/>
              <a:t>2/10/2020</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02097627-E5E3-4AE7-8864-B3BABEB2057C}" type="slidenum">
              <a:rPr lang="es-CO" smtClean="0"/>
              <a:t>‹Nº›</a:t>
            </a:fld>
            <a:endParaRPr lang="es-CO"/>
          </a:p>
        </p:txBody>
      </p:sp>
    </p:spTree>
    <p:extLst>
      <p:ext uri="{BB962C8B-B14F-4D97-AF65-F5344CB8AC3E}">
        <p14:creationId xmlns:p14="http://schemas.microsoft.com/office/powerpoint/2010/main" val="3500681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CO"/>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5" name="Marcador de fecha 4"/>
          <p:cNvSpPr>
            <a:spLocks noGrp="1"/>
          </p:cNvSpPr>
          <p:nvPr>
            <p:ph type="dt" sz="half" idx="10"/>
          </p:nvPr>
        </p:nvSpPr>
        <p:spPr/>
        <p:txBody>
          <a:bodyPr/>
          <a:lstStyle/>
          <a:p>
            <a:fld id="{83D35A97-546D-44DD-A3B7-52D027ED84E5}" type="datetimeFigureOut">
              <a:rPr lang="es-CO" smtClean="0"/>
              <a:t>2/10/2020</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02097627-E5E3-4AE7-8864-B3BABEB2057C}" type="slidenum">
              <a:rPr lang="es-CO" smtClean="0"/>
              <a:t>‹Nº›</a:t>
            </a:fld>
            <a:endParaRPr lang="es-CO"/>
          </a:p>
        </p:txBody>
      </p:sp>
    </p:spTree>
    <p:extLst>
      <p:ext uri="{BB962C8B-B14F-4D97-AF65-F5344CB8AC3E}">
        <p14:creationId xmlns:p14="http://schemas.microsoft.com/office/powerpoint/2010/main" val="2438202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CO"/>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7" name="Marcador de fecha 6"/>
          <p:cNvSpPr>
            <a:spLocks noGrp="1"/>
          </p:cNvSpPr>
          <p:nvPr>
            <p:ph type="dt" sz="half" idx="10"/>
          </p:nvPr>
        </p:nvSpPr>
        <p:spPr/>
        <p:txBody>
          <a:bodyPr/>
          <a:lstStyle/>
          <a:p>
            <a:fld id="{83D35A97-546D-44DD-A3B7-52D027ED84E5}" type="datetimeFigureOut">
              <a:rPr lang="es-CO" smtClean="0"/>
              <a:t>2/10/2020</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02097627-E5E3-4AE7-8864-B3BABEB2057C}" type="slidenum">
              <a:rPr lang="es-CO" smtClean="0"/>
              <a:t>‹Nº›</a:t>
            </a:fld>
            <a:endParaRPr lang="es-CO"/>
          </a:p>
        </p:txBody>
      </p:sp>
    </p:spTree>
    <p:extLst>
      <p:ext uri="{BB962C8B-B14F-4D97-AF65-F5344CB8AC3E}">
        <p14:creationId xmlns:p14="http://schemas.microsoft.com/office/powerpoint/2010/main" val="2797358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CO"/>
          </a:p>
        </p:txBody>
      </p:sp>
      <p:sp>
        <p:nvSpPr>
          <p:cNvPr id="3" name="Marcador de fecha 2"/>
          <p:cNvSpPr>
            <a:spLocks noGrp="1"/>
          </p:cNvSpPr>
          <p:nvPr>
            <p:ph type="dt" sz="half" idx="10"/>
          </p:nvPr>
        </p:nvSpPr>
        <p:spPr/>
        <p:txBody>
          <a:bodyPr/>
          <a:lstStyle/>
          <a:p>
            <a:fld id="{83D35A97-546D-44DD-A3B7-52D027ED84E5}" type="datetimeFigureOut">
              <a:rPr lang="es-CO" smtClean="0"/>
              <a:t>2/10/2020</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02097627-E5E3-4AE7-8864-B3BABEB2057C}" type="slidenum">
              <a:rPr lang="es-CO" smtClean="0"/>
              <a:t>‹Nº›</a:t>
            </a:fld>
            <a:endParaRPr lang="es-CO"/>
          </a:p>
        </p:txBody>
      </p:sp>
    </p:spTree>
    <p:extLst>
      <p:ext uri="{BB962C8B-B14F-4D97-AF65-F5344CB8AC3E}">
        <p14:creationId xmlns:p14="http://schemas.microsoft.com/office/powerpoint/2010/main" val="4139542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83D35A97-546D-44DD-A3B7-52D027ED84E5}" type="datetimeFigureOut">
              <a:rPr lang="es-CO" smtClean="0"/>
              <a:t>2/10/2020</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02097627-E5E3-4AE7-8864-B3BABEB2057C}" type="slidenum">
              <a:rPr lang="es-CO" smtClean="0"/>
              <a:t>‹Nº›</a:t>
            </a:fld>
            <a:endParaRPr lang="es-CO"/>
          </a:p>
        </p:txBody>
      </p:sp>
    </p:spTree>
    <p:extLst>
      <p:ext uri="{BB962C8B-B14F-4D97-AF65-F5344CB8AC3E}">
        <p14:creationId xmlns:p14="http://schemas.microsoft.com/office/powerpoint/2010/main" val="3055467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CO"/>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83D35A97-546D-44DD-A3B7-52D027ED84E5}" type="datetimeFigureOut">
              <a:rPr lang="es-CO" smtClean="0"/>
              <a:t>2/10/2020</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02097627-E5E3-4AE7-8864-B3BABEB2057C}" type="slidenum">
              <a:rPr lang="es-CO" smtClean="0"/>
              <a:t>‹Nº›</a:t>
            </a:fld>
            <a:endParaRPr lang="es-CO"/>
          </a:p>
        </p:txBody>
      </p:sp>
    </p:spTree>
    <p:extLst>
      <p:ext uri="{BB962C8B-B14F-4D97-AF65-F5344CB8AC3E}">
        <p14:creationId xmlns:p14="http://schemas.microsoft.com/office/powerpoint/2010/main" val="3211280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83D35A97-546D-44DD-A3B7-52D027ED84E5}" type="datetimeFigureOut">
              <a:rPr lang="es-CO" smtClean="0"/>
              <a:t>2/10/2020</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02097627-E5E3-4AE7-8864-B3BABEB2057C}" type="slidenum">
              <a:rPr lang="es-CO" smtClean="0"/>
              <a:t>‹Nº›</a:t>
            </a:fld>
            <a:endParaRPr lang="es-CO"/>
          </a:p>
        </p:txBody>
      </p:sp>
    </p:spTree>
    <p:extLst>
      <p:ext uri="{BB962C8B-B14F-4D97-AF65-F5344CB8AC3E}">
        <p14:creationId xmlns:p14="http://schemas.microsoft.com/office/powerpoint/2010/main" val="2747922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D35A97-546D-44DD-A3B7-52D027ED84E5}" type="datetimeFigureOut">
              <a:rPr lang="es-CO" smtClean="0"/>
              <a:t>2/10/2020</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097627-E5E3-4AE7-8864-B3BABEB2057C}" type="slidenum">
              <a:rPr lang="es-CO" smtClean="0"/>
              <a:t>‹Nº›</a:t>
            </a:fld>
            <a:endParaRPr lang="es-CO"/>
          </a:p>
        </p:txBody>
      </p:sp>
    </p:spTree>
    <p:extLst>
      <p:ext uri="{BB962C8B-B14F-4D97-AF65-F5344CB8AC3E}">
        <p14:creationId xmlns:p14="http://schemas.microsoft.com/office/powerpoint/2010/main" val="30808394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hadley/vis-eda"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11.png"/><Relationship Id="rId4" Type="http://schemas.openxmlformats.org/officeDocument/2006/relationships/image" Target="../media/image20.png"/><Relationship Id="rId9" Type="http://schemas.openxmlformats.org/officeDocument/2006/relationships/image" Target="../media/image25.png"/></Relationships>
</file>

<file path=ppt/slides/_rels/slide2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png"/><Relationship Id="rId7"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11.png"/><Relationship Id="rId5" Type="http://schemas.openxmlformats.org/officeDocument/2006/relationships/image" Target="../media/image21.png"/><Relationship Id="rId10" Type="http://schemas.openxmlformats.org/officeDocument/2006/relationships/image" Target="../media/image27.png"/><Relationship Id="rId4" Type="http://schemas.openxmlformats.org/officeDocument/2006/relationships/image" Target="../media/image20.png"/><Relationship Id="rId9" Type="http://schemas.openxmlformats.org/officeDocument/2006/relationships/image" Target="../media/image26.png"/></Relationships>
</file>

<file path=ppt/slides/_rels/slide2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1.png"/><Relationship Id="rId7"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emf"/><Relationship Id="rId9"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emf"/></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7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1"/>
          <p:cNvSpPr txBox="1">
            <a:spLocks/>
          </p:cNvSpPr>
          <p:nvPr/>
        </p:nvSpPr>
        <p:spPr>
          <a:xfrm>
            <a:off x="1955322" y="1831125"/>
            <a:ext cx="798488" cy="37424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s-ES" sz="4000" dirty="0">
              <a:solidFill>
                <a:srgbClr val="19937C"/>
              </a:solidFill>
              <a:latin typeface="Ancizar Sans Extrabold"/>
              <a:cs typeface="Ancizar Sans Extrabold"/>
            </a:endParaRPr>
          </a:p>
        </p:txBody>
      </p:sp>
      <p:pic>
        <p:nvPicPr>
          <p:cNvPr id="1026"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05476" y="6401750"/>
            <a:ext cx="1473609" cy="307777"/>
          </a:xfrm>
          <a:prstGeom prst="rect">
            <a:avLst/>
          </a:prstGeom>
        </p:spPr>
        <p:txBody>
          <a:bodyPr wrap="none">
            <a:spAutoFit/>
          </a:bodyPr>
          <a:lstStyle/>
          <a:p>
            <a:r>
              <a:rPr lang="es-CO" sz="1400" dirty="0" smtClean="0">
                <a:solidFill>
                  <a:schemeClr val="bg1">
                    <a:lumMod val="65000"/>
                  </a:schemeClr>
                </a:solidFill>
                <a:effectLst>
                  <a:outerShdw blurRad="38100" dist="38100" dir="2700000" algn="tl">
                    <a:srgbClr val="000000">
                      <a:alpha val="43137"/>
                    </a:srgbClr>
                  </a:outerShdw>
                </a:effectLst>
              </a:rPr>
              <a:t>Primer curso de R</a:t>
            </a:r>
            <a:endParaRPr lang="es-CO" sz="1400" dirty="0">
              <a:solidFill>
                <a:schemeClr val="bg1">
                  <a:lumMod val="65000"/>
                </a:schemeClr>
              </a:solidFill>
              <a:effectLst>
                <a:outerShdw blurRad="38100" dist="38100" dir="2700000" algn="tl">
                  <a:srgbClr val="000000">
                    <a:alpha val="43137"/>
                  </a:srgbClr>
                </a:outerShdw>
              </a:effectLst>
            </a:endParaRPr>
          </a:p>
        </p:txBody>
      </p:sp>
      <p:sp>
        <p:nvSpPr>
          <p:cNvPr id="6" name="CuadroTexto 5"/>
          <p:cNvSpPr txBox="1"/>
          <p:nvPr/>
        </p:nvSpPr>
        <p:spPr>
          <a:xfrm>
            <a:off x="2753810" y="1743706"/>
            <a:ext cx="6251171" cy="2862322"/>
          </a:xfrm>
          <a:prstGeom prst="rect">
            <a:avLst/>
          </a:prstGeom>
          <a:noFill/>
        </p:spPr>
        <p:txBody>
          <a:bodyPr wrap="square" rtlCol="0">
            <a:spAutoFit/>
          </a:bodyPr>
          <a:lstStyle/>
          <a:p>
            <a:pPr algn="ctr"/>
            <a:r>
              <a:rPr lang="es-CO" sz="3600" b="1" dirty="0" smtClean="0"/>
              <a:t>SESIÓN 3 </a:t>
            </a:r>
          </a:p>
          <a:p>
            <a:pPr algn="ctr"/>
            <a:r>
              <a:rPr lang="es-CO" sz="2400" dirty="0" smtClean="0"/>
              <a:t>EXPRESIONES LÓGICAS Y VECTORES EN R</a:t>
            </a:r>
          </a:p>
          <a:p>
            <a:pPr algn="ctr"/>
            <a:endParaRPr lang="es-CO" sz="2400" dirty="0"/>
          </a:p>
          <a:p>
            <a:pPr algn="ctr"/>
            <a:r>
              <a:rPr lang="es-CO" sz="2400" dirty="0" smtClean="0"/>
              <a:t>21/08/2020</a:t>
            </a:r>
          </a:p>
          <a:p>
            <a:pPr algn="ctr"/>
            <a:endParaRPr lang="es-CO" sz="2400" dirty="0"/>
          </a:p>
          <a:p>
            <a:pPr algn="ctr"/>
            <a:endParaRPr lang="es-CO" sz="2400" dirty="0" smtClean="0"/>
          </a:p>
          <a:p>
            <a:pPr algn="ctr"/>
            <a:r>
              <a:rPr lang="es-CO" sz="2400" dirty="0" smtClean="0"/>
              <a:t>Alberto Rodríguez R</a:t>
            </a:r>
            <a:endParaRPr lang="es-CO" sz="2400" dirty="0"/>
          </a:p>
        </p:txBody>
      </p:sp>
    </p:spTree>
    <p:extLst>
      <p:ext uri="{BB962C8B-B14F-4D97-AF65-F5344CB8AC3E}">
        <p14:creationId xmlns:p14="http://schemas.microsoft.com/office/powerpoint/2010/main" val="41566673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1"/>
          <p:cNvSpPr txBox="1">
            <a:spLocks/>
          </p:cNvSpPr>
          <p:nvPr/>
        </p:nvSpPr>
        <p:spPr>
          <a:xfrm>
            <a:off x="1955322" y="1831125"/>
            <a:ext cx="798488" cy="37424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s-ES" sz="4000" dirty="0">
              <a:solidFill>
                <a:srgbClr val="19937C"/>
              </a:solidFill>
              <a:latin typeface="Ancizar Sans Extrabold"/>
              <a:cs typeface="Ancizar Sans Extrabold"/>
            </a:endParaRPr>
          </a:p>
        </p:txBody>
      </p:sp>
      <p:pic>
        <p:nvPicPr>
          <p:cNvPr id="1026"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05476" y="6401750"/>
            <a:ext cx="1473609" cy="307777"/>
          </a:xfrm>
          <a:prstGeom prst="rect">
            <a:avLst/>
          </a:prstGeom>
        </p:spPr>
        <p:txBody>
          <a:bodyPr wrap="none">
            <a:spAutoFit/>
          </a:bodyPr>
          <a:lstStyle/>
          <a:p>
            <a:r>
              <a:rPr lang="es-CO" sz="1400" dirty="0" smtClean="0">
                <a:solidFill>
                  <a:schemeClr val="bg1">
                    <a:lumMod val="65000"/>
                  </a:schemeClr>
                </a:solidFill>
                <a:effectLst>
                  <a:outerShdw blurRad="38100" dist="38100" dir="2700000" algn="tl">
                    <a:srgbClr val="000000">
                      <a:alpha val="43137"/>
                    </a:srgbClr>
                  </a:outerShdw>
                </a:effectLst>
              </a:rPr>
              <a:t>Primer curso de R</a:t>
            </a:r>
            <a:endParaRPr lang="es-CO" sz="1400" dirty="0">
              <a:solidFill>
                <a:schemeClr val="bg1">
                  <a:lumMod val="65000"/>
                </a:schemeClr>
              </a:solidFill>
              <a:effectLst>
                <a:outerShdw blurRad="38100" dist="38100" dir="2700000" algn="tl">
                  <a:srgbClr val="000000">
                    <a:alpha val="43137"/>
                  </a:srgbClr>
                </a:outerShdw>
              </a:effectLst>
            </a:endParaRPr>
          </a:p>
        </p:txBody>
      </p:sp>
      <p:sp>
        <p:nvSpPr>
          <p:cNvPr id="5" name="CuadroTexto 4"/>
          <p:cNvSpPr txBox="1"/>
          <p:nvPr/>
        </p:nvSpPr>
        <p:spPr>
          <a:xfrm>
            <a:off x="2227810" y="711542"/>
            <a:ext cx="7423266" cy="584775"/>
          </a:xfrm>
          <a:prstGeom prst="rect">
            <a:avLst/>
          </a:prstGeom>
          <a:noFill/>
        </p:spPr>
        <p:txBody>
          <a:bodyPr wrap="square" rtlCol="0">
            <a:spAutoFit/>
          </a:bodyPr>
          <a:lstStyle/>
          <a:p>
            <a:pPr algn="ctr"/>
            <a:r>
              <a:rPr lang="es-CO" sz="3200" b="1" dirty="0" smtClean="0"/>
              <a:t>ESTRUCTURAS DE DATOS EN R</a:t>
            </a:r>
            <a:endParaRPr lang="es-CO" sz="3200" b="1" dirty="0"/>
          </a:p>
        </p:txBody>
      </p:sp>
      <p:pic>
        <p:nvPicPr>
          <p:cNvPr id="3" name="Imagen 2"/>
          <p:cNvPicPr>
            <a:picLocks noChangeAspect="1"/>
          </p:cNvPicPr>
          <p:nvPr/>
        </p:nvPicPr>
        <p:blipFill>
          <a:blip r:embed="rId3"/>
          <a:stretch>
            <a:fillRect/>
          </a:stretch>
        </p:blipFill>
        <p:spPr>
          <a:xfrm>
            <a:off x="1240428" y="1947003"/>
            <a:ext cx="6773042" cy="3614214"/>
          </a:xfrm>
          <a:prstGeom prst="rect">
            <a:avLst/>
          </a:prstGeom>
        </p:spPr>
      </p:pic>
      <p:sp>
        <p:nvSpPr>
          <p:cNvPr id="4" name="Elipse 3"/>
          <p:cNvSpPr/>
          <p:nvPr/>
        </p:nvSpPr>
        <p:spPr>
          <a:xfrm>
            <a:off x="9285316" y="3358342"/>
            <a:ext cx="1596044" cy="1072342"/>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Factores en R</a:t>
            </a:r>
            <a:endParaRPr lang="es-CO" dirty="0"/>
          </a:p>
        </p:txBody>
      </p:sp>
    </p:spTree>
    <p:extLst>
      <p:ext uri="{BB962C8B-B14F-4D97-AF65-F5344CB8AC3E}">
        <p14:creationId xmlns:p14="http://schemas.microsoft.com/office/powerpoint/2010/main" val="10216416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4289367" y="3169839"/>
            <a:ext cx="5428211" cy="707886"/>
          </a:xfrm>
          <a:prstGeom prst="rect">
            <a:avLst/>
          </a:prstGeom>
          <a:noFill/>
        </p:spPr>
        <p:txBody>
          <a:bodyPr wrap="square" rtlCol="0">
            <a:spAutoFit/>
          </a:bodyPr>
          <a:lstStyle/>
          <a:p>
            <a:r>
              <a:rPr lang="es-CO" sz="4000" b="1" dirty="0" smtClean="0"/>
              <a:t>VECTORES EN R</a:t>
            </a:r>
            <a:endParaRPr lang="es-CO" sz="4000" b="1" dirty="0"/>
          </a:p>
        </p:txBody>
      </p:sp>
      <p:pic>
        <p:nvPicPr>
          <p:cNvPr id="6" name="Imagen 5"/>
          <p:cNvPicPr>
            <a:picLocks noChangeAspect="1"/>
          </p:cNvPicPr>
          <p:nvPr/>
        </p:nvPicPr>
        <p:blipFill>
          <a:blip r:embed="rId3"/>
          <a:stretch>
            <a:fillRect/>
          </a:stretch>
        </p:blipFill>
        <p:spPr>
          <a:xfrm>
            <a:off x="91441" y="247472"/>
            <a:ext cx="822960" cy="324716"/>
          </a:xfrm>
          <a:prstGeom prst="rect">
            <a:avLst/>
          </a:prstGeom>
        </p:spPr>
      </p:pic>
    </p:spTree>
    <p:extLst>
      <p:ext uri="{BB962C8B-B14F-4D97-AF65-F5344CB8AC3E}">
        <p14:creationId xmlns:p14="http://schemas.microsoft.com/office/powerpoint/2010/main" val="1787168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1"/>
          <p:cNvSpPr txBox="1">
            <a:spLocks/>
          </p:cNvSpPr>
          <p:nvPr/>
        </p:nvSpPr>
        <p:spPr>
          <a:xfrm>
            <a:off x="1955322" y="1831125"/>
            <a:ext cx="798488" cy="37424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s-ES" sz="4000" dirty="0">
              <a:solidFill>
                <a:srgbClr val="19937C"/>
              </a:solidFill>
              <a:latin typeface="Ancizar Sans Extrabold"/>
              <a:cs typeface="Ancizar Sans Extrabold"/>
            </a:endParaRPr>
          </a:p>
        </p:txBody>
      </p:sp>
      <p:pic>
        <p:nvPicPr>
          <p:cNvPr id="1026"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05476" y="6401750"/>
            <a:ext cx="1473609" cy="307777"/>
          </a:xfrm>
          <a:prstGeom prst="rect">
            <a:avLst/>
          </a:prstGeom>
        </p:spPr>
        <p:txBody>
          <a:bodyPr wrap="none">
            <a:spAutoFit/>
          </a:bodyPr>
          <a:lstStyle/>
          <a:p>
            <a:r>
              <a:rPr lang="es-CO" sz="1400" dirty="0" smtClean="0">
                <a:solidFill>
                  <a:schemeClr val="bg1">
                    <a:lumMod val="65000"/>
                  </a:schemeClr>
                </a:solidFill>
                <a:effectLst>
                  <a:outerShdw blurRad="38100" dist="38100" dir="2700000" algn="tl">
                    <a:srgbClr val="000000">
                      <a:alpha val="43137"/>
                    </a:srgbClr>
                  </a:outerShdw>
                </a:effectLst>
              </a:rPr>
              <a:t>Primer curso de R</a:t>
            </a:r>
            <a:endParaRPr lang="es-CO" sz="1400" dirty="0">
              <a:solidFill>
                <a:schemeClr val="bg1">
                  <a:lumMod val="65000"/>
                </a:schemeClr>
              </a:solidFill>
              <a:effectLst>
                <a:outerShdw blurRad="38100" dist="38100" dir="2700000" algn="tl">
                  <a:srgbClr val="000000">
                    <a:alpha val="43137"/>
                  </a:srgbClr>
                </a:outerShdw>
              </a:effectLst>
            </a:endParaRPr>
          </a:p>
        </p:txBody>
      </p:sp>
      <p:sp>
        <p:nvSpPr>
          <p:cNvPr id="5" name="CuadroTexto 4"/>
          <p:cNvSpPr txBox="1"/>
          <p:nvPr/>
        </p:nvSpPr>
        <p:spPr>
          <a:xfrm>
            <a:off x="648393" y="551330"/>
            <a:ext cx="5511338" cy="369332"/>
          </a:xfrm>
          <a:prstGeom prst="rect">
            <a:avLst/>
          </a:prstGeom>
          <a:noFill/>
        </p:spPr>
        <p:txBody>
          <a:bodyPr wrap="square" rtlCol="0">
            <a:spAutoFit/>
          </a:bodyPr>
          <a:lstStyle/>
          <a:p>
            <a:r>
              <a:rPr lang="es-CO" b="1" dirty="0" smtClean="0"/>
              <a:t>VECTORES EN R</a:t>
            </a:r>
            <a:endParaRPr lang="es-CO" b="1" dirty="0"/>
          </a:p>
        </p:txBody>
      </p:sp>
      <p:sp>
        <p:nvSpPr>
          <p:cNvPr id="6" name="Rectángulo 5"/>
          <p:cNvSpPr/>
          <p:nvPr/>
        </p:nvSpPr>
        <p:spPr>
          <a:xfrm>
            <a:off x="979244" y="1221491"/>
            <a:ext cx="2516843" cy="369332"/>
          </a:xfrm>
          <a:prstGeom prst="rect">
            <a:avLst/>
          </a:prstGeom>
        </p:spPr>
        <p:txBody>
          <a:bodyPr wrap="none">
            <a:spAutoFit/>
          </a:bodyPr>
          <a:lstStyle/>
          <a:p>
            <a:r>
              <a:rPr lang="es-CO" b="1" dirty="0" smtClean="0">
                <a:solidFill>
                  <a:srgbClr val="00B050"/>
                </a:solidFill>
              </a:rPr>
              <a:t>CREACIÓN DE VECTORES</a:t>
            </a:r>
            <a:endParaRPr lang="es-CO" b="1" dirty="0">
              <a:solidFill>
                <a:srgbClr val="00B050"/>
              </a:solidFill>
            </a:endParaRPr>
          </a:p>
        </p:txBody>
      </p:sp>
      <p:pic>
        <p:nvPicPr>
          <p:cNvPr id="7" name="Imagen 6"/>
          <p:cNvPicPr>
            <a:picLocks noChangeAspect="1"/>
          </p:cNvPicPr>
          <p:nvPr/>
        </p:nvPicPr>
        <p:blipFill>
          <a:blip r:embed="rId3"/>
          <a:stretch>
            <a:fillRect/>
          </a:stretch>
        </p:blipFill>
        <p:spPr>
          <a:xfrm>
            <a:off x="1955322" y="2205371"/>
            <a:ext cx="8273761" cy="2340120"/>
          </a:xfrm>
          <a:prstGeom prst="rect">
            <a:avLst/>
          </a:prstGeom>
        </p:spPr>
      </p:pic>
      <p:pic>
        <p:nvPicPr>
          <p:cNvPr id="8" name="Imagen 7"/>
          <p:cNvPicPr>
            <a:picLocks noChangeAspect="1"/>
          </p:cNvPicPr>
          <p:nvPr/>
        </p:nvPicPr>
        <p:blipFill>
          <a:blip r:embed="rId4"/>
          <a:stretch>
            <a:fillRect/>
          </a:stretch>
        </p:blipFill>
        <p:spPr>
          <a:xfrm>
            <a:off x="91441" y="247472"/>
            <a:ext cx="822960" cy="324716"/>
          </a:xfrm>
          <a:prstGeom prst="rect">
            <a:avLst/>
          </a:prstGeom>
        </p:spPr>
      </p:pic>
    </p:spTree>
    <p:extLst>
      <p:ext uri="{BB962C8B-B14F-4D97-AF65-F5344CB8AC3E}">
        <p14:creationId xmlns:p14="http://schemas.microsoft.com/office/powerpoint/2010/main" val="17415485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1"/>
          <p:cNvSpPr txBox="1">
            <a:spLocks/>
          </p:cNvSpPr>
          <p:nvPr/>
        </p:nvSpPr>
        <p:spPr>
          <a:xfrm>
            <a:off x="1955322" y="1831125"/>
            <a:ext cx="798488" cy="37424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s-ES" sz="4000" dirty="0">
              <a:solidFill>
                <a:srgbClr val="19937C"/>
              </a:solidFill>
              <a:latin typeface="Ancizar Sans Extrabold"/>
              <a:cs typeface="Ancizar Sans Extrabold"/>
            </a:endParaRPr>
          </a:p>
        </p:txBody>
      </p:sp>
      <p:pic>
        <p:nvPicPr>
          <p:cNvPr id="1026"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05476" y="6401750"/>
            <a:ext cx="1473609" cy="307777"/>
          </a:xfrm>
          <a:prstGeom prst="rect">
            <a:avLst/>
          </a:prstGeom>
        </p:spPr>
        <p:txBody>
          <a:bodyPr wrap="none">
            <a:spAutoFit/>
          </a:bodyPr>
          <a:lstStyle/>
          <a:p>
            <a:r>
              <a:rPr lang="es-CO" sz="1400" dirty="0" smtClean="0">
                <a:solidFill>
                  <a:schemeClr val="bg1">
                    <a:lumMod val="65000"/>
                  </a:schemeClr>
                </a:solidFill>
                <a:effectLst>
                  <a:outerShdw blurRad="38100" dist="38100" dir="2700000" algn="tl">
                    <a:srgbClr val="000000">
                      <a:alpha val="43137"/>
                    </a:srgbClr>
                  </a:outerShdw>
                </a:effectLst>
              </a:rPr>
              <a:t>Primer curso de R</a:t>
            </a:r>
            <a:endParaRPr lang="es-CO" sz="1400" dirty="0">
              <a:solidFill>
                <a:schemeClr val="bg1">
                  <a:lumMod val="65000"/>
                </a:schemeClr>
              </a:solidFill>
              <a:effectLst>
                <a:outerShdw blurRad="38100" dist="38100" dir="2700000" algn="tl">
                  <a:srgbClr val="000000">
                    <a:alpha val="43137"/>
                  </a:srgbClr>
                </a:outerShdw>
              </a:effectLst>
            </a:endParaRPr>
          </a:p>
        </p:txBody>
      </p:sp>
      <p:sp>
        <p:nvSpPr>
          <p:cNvPr id="5" name="CuadroTexto 4"/>
          <p:cNvSpPr txBox="1"/>
          <p:nvPr/>
        </p:nvSpPr>
        <p:spPr>
          <a:xfrm>
            <a:off x="648393" y="551330"/>
            <a:ext cx="5511338" cy="369332"/>
          </a:xfrm>
          <a:prstGeom prst="rect">
            <a:avLst/>
          </a:prstGeom>
          <a:noFill/>
        </p:spPr>
        <p:txBody>
          <a:bodyPr wrap="square" rtlCol="0">
            <a:spAutoFit/>
          </a:bodyPr>
          <a:lstStyle/>
          <a:p>
            <a:r>
              <a:rPr lang="es-CO" b="1" dirty="0" smtClean="0"/>
              <a:t>VECTORES EN R</a:t>
            </a:r>
            <a:endParaRPr lang="es-CO" b="1" dirty="0"/>
          </a:p>
        </p:txBody>
      </p:sp>
      <p:sp>
        <p:nvSpPr>
          <p:cNvPr id="6" name="Rectángulo 5"/>
          <p:cNvSpPr/>
          <p:nvPr/>
        </p:nvSpPr>
        <p:spPr>
          <a:xfrm>
            <a:off x="970931" y="1254742"/>
            <a:ext cx="2591287" cy="369332"/>
          </a:xfrm>
          <a:prstGeom prst="rect">
            <a:avLst/>
          </a:prstGeom>
        </p:spPr>
        <p:txBody>
          <a:bodyPr wrap="none">
            <a:spAutoFit/>
          </a:bodyPr>
          <a:lstStyle/>
          <a:p>
            <a:r>
              <a:rPr lang="es-CO" b="1" dirty="0" smtClean="0">
                <a:solidFill>
                  <a:srgbClr val="00B050"/>
                </a:solidFill>
              </a:rPr>
              <a:t>TIPOS DE VECTORES EN R</a:t>
            </a:r>
            <a:endParaRPr lang="es-CO" b="1" dirty="0">
              <a:solidFill>
                <a:srgbClr val="FF0000"/>
              </a:solidFill>
            </a:endParaRPr>
          </a:p>
        </p:txBody>
      </p:sp>
      <p:sp>
        <p:nvSpPr>
          <p:cNvPr id="4" name="Rectángulo 3"/>
          <p:cNvSpPr/>
          <p:nvPr/>
        </p:nvSpPr>
        <p:spPr>
          <a:xfrm>
            <a:off x="1485208" y="2293837"/>
            <a:ext cx="6096000" cy="1754326"/>
          </a:xfrm>
          <a:prstGeom prst="rect">
            <a:avLst/>
          </a:prstGeom>
        </p:spPr>
        <p:txBody>
          <a:bodyPr>
            <a:spAutoFit/>
          </a:bodyPr>
          <a:lstStyle/>
          <a:p>
            <a:pPr algn="just"/>
            <a:r>
              <a:rPr lang="es-CO" dirty="0" smtClean="0">
                <a:solidFill>
                  <a:srgbClr val="333333"/>
                </a:solidFill>
                <a:latin typeface="Helvetica Neue"/>
              </a:rPr>
              <a:t>Existen, en principio, cuatro tipos de vectores en </a:t>
            </a:r>
            <a:r>
              <a:rPr lang="es-CO" b="0" i="0" dirty="0" smtClean="0">
                <a:solidFill>
                  <a:srgbClr val="333333"/>
                </a:solidFill>
                <a:effectLst/>
                <a:latin typeface="Helvetica Neue"/>
              </a:rPr>
              <a:t>R.</a:t>
            </a:r>
          </a:p>
          <a:p>
            <a:pPr algn="just"/>
            <a:endParaRPr lang="es-CO" b="0" i="0" dirty="0" smtClean="0">
              <a:solidFill>
                <a:srgbClr val="333333"/>
              </a:solidFill>
              <a:effectLst/>
              <a:latin typeface="Helvetica Neue"/>
            </a:endParaRPr>
          </a:p>
          <a:p>
            <a:pPr algn="just">
              <a:buFont typeface="Arial" panose="020B0604020202020204" pitchFamily="34" charset="0"/>
              <a:buChar char="•"/>
            </a:pPr>
            <a:r>
              <a:rPr lang="es-CO" b="1" i="1" dirty="0" smtClean="0">
                <a:solidFill>
                  <a:srgbClr val="333333"/>
                </a:solidFill>
                <a:effectLst/>
                <a:latin typeface="Helvetica Neue"/>
              </a:rPr>
              <a:t> Lógicos</a:t>
            </a:r>
            <a:endParaRPr lang="es-CO" b="0" i="0" dirty="0" smtClean="0">
              <a:solidFill>
                <a:srgbClr val="333333"/>
              </a:solidFill>
              <a:effectLst/>
              <a:latin typeface="Helvetica Neue"/>
            </a:endParaRPr>
          </a:p>
          <a:p>
            <a:pPr algn="just">
              <a:buFont typeface="Arial" panose="020B0604020202020204" pitchFamily="34" charset="0"/>
              <a:buChar char="•"/>
            </a:pPr>
            <a:r>
              <a:rPr lang="es-CO" b="1" i="1" dirty="0" smtClean="0">
                <a:solidFill>
                  <a:srgbClr val="333333"/>
                </a:solidFill>
                <a:effectLst/>
                <a:latin typeface="Helvetica Neue"/>
              </a:rPr>
              <a:t> Enteros</a:t>
            </a:r>
            <a:endParaRPr lang="es-CO" b="0" i="0" dirty="0" smtClean="0">
              <a:solidFill>
                <a:srgbClr val="333333"/>
              </a:solidFill>
              <a:effectLst/>
              <a:latin typeface="Helvetica Neue"/>
            </a:endParaRPr>
          </a:p>
          <a:p>
            <a:pPr algn="just">
              <a:buFont typeface="Arial" panose="020B0604020202020204" pitchFamily="34" charset="0"/>
              <a:buChar char="•"/>
            </a:pPr>
            <a:r>
              <a:rPr lang="es-CO" b="1" i="1" dirty="0" smtClean="0">
                <a:solidFill>
                  <a:srgbClr val="333333"/>
                </a:solidFill>
                <a:effectLst/>
                <a:latin typeface="Helvetica Neue"/>
              </a:rPr>
              <a:t> Numéricos</a:t>
            </a:r>
            <a:endParaRPr lang="es-CO" b="0" i="0" dirty="0" smtClean="0">
              <a:solidFill>
                <a:srgbClr val="333333"/>
              </a:solidFill>
              <a:effectLst/>
              <a:latin typeface="Helvetica Neue"/>
            </a:endParaRPr>
          </a:p>
          <a:p>
            <a:pPr algn="just">
              <a:buFont typeface="Arial" panose="020B0604020202020204" pitchFamily="34" charset="0"/>
              <a:buChar char="•"/>
            </a:pPr>
            <a:r>
              <a:rPr lang="es-CO" b="1" i="1" dirty="0" smtClean="0">
                <a:solidFill>
                  <a:srgbClr val="333333"/>
                </a:solidFill>
                <a:effectLst/>
                <a:latin typeface="Helvetica Neue"/>
              </a:rPr>
              <a:t> Cadena o </a:t>
            </a:r>
            <a:r>
              <a:rPr lang="es-CO" b="1" i="1" dirty="0" err="1" smtClean="0">
                <a:solidFill>
                  <a:srgbClr val="333333"/>
                </a:solidFill>
                <a:effectLst/>
                <a:latin typeface="Helvetica Neue"/>
              </a:rPr>
              <a:t>caracter</a:t>
            </a:r>
            <a:endParaRPr lang="es-CO" b="0" i="0" dirty="0">
              <a:solidFill>
                <a:srgbClr val="333333"/>
              </a:solidFill>
              <a:effectLst/>
              <a:latin typeface="Helvetica Neue"/>
            </a:endParaRPr>
          </a:p>
        </p:txBody>
      </p:sp>
      <p:pic>
        <p:nvPicPr>
          <p:cNvPr id="8" name="Imagen 7"/>
          <p:cNvPicPr>
            <a:picLocks noChangeAspect="1"/>
          </p:cNvPicPr>
          <p:nvPr/>
        </p:nvPicPr>
        <p:blipFill>
          <a:blip r:embed="rId3"/>
          <a:stretch>
            <a:fillRect/>
          </a:stretch>
        </p:blipFill>
        <p:spPr>
          <a:xfrm>
            <a:off x="91441" y="247472"/>
            <a:ext cx="822960" cy="324716"/>
          </a:xfrm>
          <a:prstGeom prst="rect">
            <a:avLst/>
          </a:prstGeom>
        </p:spPr>
      </p:pic>
    </p:spTree>
    <p:extLst>
      <p:ext uri="{BB962C8B-B14F-4D97-AF65-F5344CB8AC3E}">
        <p14:creationId xmlns:p14="http://schemas.microsoft.com/office/powerpoint/2010/main" val="8272822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1"/>
          <p:cNvSpPr txBox="1">
            <a:spLocks/>
          </p:cNvSpPr>
          <p:nvPr/>
        </p:nvSpPr>
        <p:spPr>
          <a:xfrm>
            <a:off x="1955322" y="1831125"/>
            <a:ext cx="798488" cy="37424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s-ES" sz="4000" dirty="0">
              <a:solidFill>
                <a:srgbClr val="19937C"/>
              </a:solidFill>
              <a:latin typeface="Ancizar Sans Extrabold"/>
              <a:cs typeface="Ancizar Sans Extrabold"/>
            </a:endParaRPr>
          </a:p>
        </p:txBody>
      </p:sp>
      <p:pic>
        <p:nvPicPr>
          <p:cNvPr id="1026"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05476" y="6401750"/>
            <a:ext cx="1473609" cy="307777"/>
          </a:xfrm>
          <a:prstGeom prst="rect">
            <a:avLst/>
          </a:prstGeom>
        </p:spPr>
        <p:txBody>
          <a:bodyPr wrap="none">
            <a:spAutoFit/>
          </a:bodyPr>
          <a:lstStyle/>
          <a:p>
            <a:r>
              <a:rPr lang="es-CO" sz="1400" dirty="0" smtClean="0">
                <a:solidFill>
                  <a:schemeClr val="bg1">
                    <a:lumMod val="65000"/>
                  </a:schemeClr>
                </a:solidFill>
                <a:effectLst>
                  <a:outerShdw blurRad="38100" dist="38100" dir="2700000" algn="tl">
                    <a:srgbClr val="000000">
                      <a:alpha val="43137"/>
                    </a:srgbClr>
                  </a:outerShdw>
                </a:effectLst>
              </a:rPr>
              <a:t>Primer curso de R</a:t>
            </a:r>
            <a:endParaRPr lang="es-CO" sz="1400" dirty="0">
              <a:solidFill>
                <a:schemeClr val="bg1">
                  <a:lumMod val="65000"/>
                </a:schemeClr>
              </a:solidFill>
              <a:effectLst>
                <a:outerShdw blurRad="38100" dist="38100" dir="2700000" algn="tl">
                  <a:srgbClr val="000000">
                    <a:alpha val="43137"/>
                  </a:srgbClr>
                </a:outerShdw>
              </a:effectLst>
            </a:endParaRPr>
          </a:p>
        </p:txBody>
      </p:sp>
      <p:sp>
        <p:nvSpPr>
          <p:cNvPr id="5" name="CuadroTexto 4"/>
          <p:cNvSpPr txBox="1"/>
          <p:nvPr/>
        </p:nvSpPr>
        <p:spPr>
          <a:xfrm>
            <a:off x="648393" y="551330"/>
            <a:ext cx="5511338" cy="369332"/>
          </a:xfrm>
          <a:prstGeom prst="rect">
            <a:avLst/>
          </a:prstGeom>
          <a:noFill/>
        </p:spPr>
        <p:txBody>
          <a:bodyPr wrap="square" rtlCol="0">
            <a:spAutoFit/>
          </a:bodyPr>
          <a:lstStyle/>
          <a:p>
            <a:r>
              <a:rPr lang="es-CO" b="1" dirty="0" smtClean="0"/>
              <a:t>VECTORES EN R</a:t>
            </a:r>
            <a:endParaRPr lang="es-CO" b="1" dirty="0"/>
          </a:p>
        </p:txBody>
      </p:sp>
      <p:sp>
        <p:nvSpPr>
          <p:cNvPr id="6" name="Rectángulo 5"/>
          <p:cNvSpPr/>
          <p:nvPr/>
        </p:nvSpPr>
        <p:spPr>
          <a:xfrm>
            <a:off x="970931" y="1254742"/>
            <a:ext cx="3035190" cy="369332"/>
          </a:xfrm>
          <a:prstGeom prst="rect">
            <a:avLst/>
          </a:prstGeom>
        </p:spPr>
        <p:txBody>
          <a:bodyPr wrap="none">
            <a:spAutoFit/>
          </a:bodyPr>
          <a:lstStyle/>
          <a:p>
            <a:r>
              <a:rPr lang="es-CO" b="1" dirty="0" smtClean="0">
                <a:solidFill>
                  <a:srgbClr val="00B050"/>
                </a:solidFill>
              </a:rPr>
              <a:t>COERCIÓN DE VECTORES EN R</a:t>
            </a:r>
            <a:endParaRPr lang="es-CO" b="1" dirty="0">
              <a:solidFill>
                <a:srgbClr val="FF0000"/>
              </a:solidFill>
            </a:endParaRPr>
          </a:p>
        </p:txBody>
      </p:sp>
      <p:pic>
        <p:nvPicPr>
          <p:cNvPr id="3" name="Imagen 2"/>
          <p:cNvPicPr>
            <a:picLocks noChangeAspect="1"/>
          </p:cNvPicPr>
          <p:nvPr/>
        </p:nvPicPr>
        <p:blipFill>
          <a:blip r:embed="rId3"/>
          <a:stretch>
            <a:fillRect/>
          </a:stretch>
        </p:blipFill>
        <p:spPr>
          <a:xfrm>
            <a:off x="1644015" y="2418912"/>
            <a:ext cx="9071090" cy="2294404"/>
          </a:xfrm>
          <a:prstGeom prst="rect">
            <a:avLst/>
          </a:prstGeom>
        </p:spPr>
      </p:pic>
      <p:pic>
        <p:nvPicPr>
          <p:cNvPr id="8" name="Imagen 7"/>
          <p:cNvPicPr>
            <a:picLocks noChangeAspect="1"/>
          </p:cNvPicPr>
          <p:nvPr/>
        </p:nvPicPr>
        <p:blipFill>
          <a:blip r:embed="rId4"/>
          <a:stretch>
            <a:fillRect/>
          </a:stretch>
        </p:blipFill>
        <p:spPr>
          <a:xfrm>
            <a:off x="91441" y="247472"/>
            <a:ext cx="822960" cy="324716"/>
          </a:xfrm>
          <a:prstGeom prst="rect">
            <a:avLst/>
          </a:prstGeom>
        </p:spPr>
      </p:pic>
    </p:spTree>
    <p:extLst>
      <p:ext uri="{BB962C8B-B14F-4D97-AF65-F5344CB8AC3E}">
        <p14:creationId xmlns:p14="http://schemas.microsoft.com/office/powerpoint/2010/main" val="11897856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1"/>
          <p:cNvSpPr txBox="1">
            <a:spLocks/>
          </p:cNvSpPr>
          <p:nvPr/>
        </p:nvSpPr>
        <p:spPr>
          <a:xfrm>
            <a:off x="1955322" y="1831125"/>
            <a:ext cx="798488" cy="37424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s-ES" sz="4000" dirty="0">
              <a:solidFill>
                <a:srgbClr val="19937C"/>
              </a:solidFill>
              <a:latin typeface="Ancizar Sans Extrabold"/>
              <a:cs typeface="Ancizar Sans Extrabold"/>
            </a:endParaRPr>
          </a:p>
        </p:txBody>
      </p:sp>
      <p:pic>
        <p:nvPicPr>
          <p:cNvPr id="1026"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05476" y="6401750"/>
            <a:ext cx="1473609" cy="307777"/>
          </a:xfrm>
          <a:prstGeom prst="rect">
            <a:avLst/>
          </a:prstGeom>
        </p:spPr>
        <p:txBody>
          <a:bodyPr wrap="none">
            <a:spAutoFit/>
          </a:bodyPr>
          <a:lstStyle/>
          <a:p>
            <a:r>
              <a:rPr lang="es-CO" sz="1400" dirty="0" smtClean="0">
                <a:solidFill>
                  <a:schemeClr val="bg1">
                    <a:lumMod val="65000"/>
                  </a:schemeClr>
                </a:solidFill>
                <a:effectLst>
                  <a:outerShdw blurRad="38100" dist="38100" dir="2700000" algn="tl">
                    <a:srgbClr val="000000">
                      <a:alpha val="43137"/>
                    </a:srgbClr>
                  </a:outerShdw>
                </a:effectLst>
              </a:rPr>
              <a:t>Primer curso de R</a:t>
            </a:r>
            <a:endParaRPr lang="es-CO" sz="1400" dirty="0">
              <a:solidFill>
                <a:schemeClr val="bg1">
                  <a:lumMod val="65000"/>
                </a:schemeClr>
              </a:solidFill>
              <a:effectLst>
                <a:outerShdw blurRad="38100" dist="38100" dir="2700000" algn="tl">
                  <a:srgbClr val="000000">
                    <a:alpha val="43137"/>
                  </a:srgbClr>
                </a:outerShdw>
              </a:effectLst>
            </a:endParaRPr>
          </a:p>
        </p:txBody>
      </p:sp>
      <p:sp>
        <p:nvSpPr>
          <p:cNvPr id="5" name="CuadroTexto 4"/>
          <p:cNvSpPr txBox="1"/>
          <p:nvPr/>
        </p:nvSpPr>
        <p:spPr>
          <a:xfrm>
            <a:off x="648393" y="551330"/>
            <a:ext cx="5511338" cy="369332"/>
          </a:xfrm>
          <a:prstGeom prst="rect">
            <a:avLst/>
          </a:prstGeom>
          <a:noFill/>
        </p:spPr>
        <p:txBody>
          <a:bodyPr wrap="square" rtlCol="0">
            <a:spAutoFit/>
          </a:bodyPr>
          <a:lstStyle/>
          <a:p>
            <a:r>
              <a:rPr lang="es-CO" b="1" dirty="0" smtClean="0"/>
              <a:t>VECTORES EN R</a:t>
            </a:r>
            <a:endParaRPr lang="es-CO" b="1" dirty="0"/>
          </a:p>
        </p:txBody>
      </p:sp>
      <p:sp>
        <p:nvSpPr>
          <p:cNvPr id="6" name="Rectángulo 5"/>
          <p:cNvSpPr/>
          <p:nvPr/>
        </p:nvSpPr>
        <p:spPr>
          <a:xfrm>
            <a:off x="970931" y="1254742"/>
            <a:ext cx="3827010" cy="369332"/>
          </a:xfrm>
          <a:prstGeom prst="rect">
            <a:avLst/>
          </a:prstGeom>
        </p:spPr>
        <p:txBody>
          <a:bodyPr wrap="none">
            <a:spAutoFit/>
          </a:bodyPr>
          <a:lstStyle/>
          <a:p>
            <a:r>
              <a:rPr lang="es-CO" b="1" dirty="0" smtClean="0">
                <a:solidFill>
                  <a:srgbClr val="00B050"/>
                </a:solidFill>
              </a:rPr>
              <a:t>CREAR VECTORES RÁPIDAMENTE EN R</a:t>
            </a:r>
            <a:endParaRPr lang="es-CO" b="1" dirty="0">
              <a:solidFill>
                <a:srgbClr val="FF0000"/>
              </a:solidFill>
            </a:endParaRPr>
          </a:p>
        </p:txBody>
      </p:sp>
      <p:sp>
        <p:nvSpPr>
          <p:cNvPr id="4" name="Rectángulo 3"/>
          <p:cNvSpPr/>
          <p:nvPr/>
        </p:nvSpPr>
        <p:spPr>
          <a:xfrm>
            <a:off x="1485208" y="2293837"/>
            <a:ext cx="6096000" cy="1754326"/>
          </a:xfrm>
          <a:prstGeom prst="rect">
            <a:avLst/>
          </a:prstGeom>
        </p:spPr>
        <p:txBody>
          <a:bodyPr>
            <a:spAutoFit/>
          </a:bodyPr>
          <a:lstStyle/>
          <a:p>
            <a:pPr algn="just"/>
            <a:r>
              <a:rPr lang="es-CO" dirty="0" smtClean="0">
                <a:solidFill>
                  <a:srgbClr val="333333"/>
                </a:solidFill>
                <a:latin typeface="Helvetica Neue"/>
              </a:rPr>
              <a:t>A través del uso de tres funciones en R</a:t>
            </a:r>
            <a:r>
              <a:rPr lang="es-CO" b="0" i="0" dirty="0" smtClean="0">
                <a:solidFill>
                  <a:srgbClr val="333333"/>
                </a:solidFill>
                <a:effectLst/>
                <a:latin typeface="Helvetica Neue"/>
              </a:rPr>
              <a:t>.</a:t>
            </a:r>
          </a:p>
          <a:p>
            <a:pPr algn="just"/>
            <a:endParaRPr lang="es-CO" b="0" i="0" dirty="0" smtClean="0">
              <a:solidFill>
                <a:srgbClr val="333333"/>
              </a:solidFill>
              <a:effectLst/>
              <a:latin typeface="Helvetica Neue"/>
            </a:endParaRPr>
          </a:p>
          <a:p>
            <a:pPr marL="457200" indent="-457200" algn="just">
              <a:buFont typeface="+mj-lt"/>
              <a:buAutoNum type="arabicPeriod"/>
            </a:pPr>
            <a:r>
              <a:rPr lang="es-CO" sz="2400" b="1" i="1" dirty="0" smtClean="0">
                <a:solidFill>
                  <a:srgbClr val="333333"/>
                </a:solidFill>
                <a:effectLst/>
                <a:latin typeface="Helvetica Neue"/>
              </a:rPr>
              <a:t> :</a:t>
            </a:r>
            <a:endParaRPr lang="es-CO" sz="2400" b="0" i="0" dirty="0" smtClean="0">
              <a:solidFill>
                <a:srgbClr val="333333"/>
              </a:solidFill>
              <a:effectLst/>
              <a:latin typeface="Helvetica Neue"/>
            </a:endParaRPr>
          </a:p>
          <a:p>
            <a:pPr marL="457200" indent="-457200" algn="just">
              <a:buFont typeface="+mj-lt"/>
              <a:buAutoNum type="arabicPeriod"/>
            </a:pPr>
            <a:r>
              <a:rPr lang="es-CO" sz="2400" b="1" i="1" dirty="0" smtClean="0">
                <a:solidFill>
                  <a:srgbClr val="333333"/>
                </a:solidFill>
                <a:effectLst/>
                <a:latin typeface="Helvetica Neue"/>
              </a:rPr>
              <a:t> seq( )</a:t>
            </a:r>
            <a:endParaRPr lang="es-CO" sz="2400" b="0" i="0" dirty="0" smtClean="0">
              <a:solidFill>
                <a:srgbClr val="333333"/>
              </a:solidFill>
              <a:effectLst/>
              <a:latin typeface="Helvetica Neue"/>
            </a:endParaRPr>
          </a:p>
          <a:p>
            <a:pPr marL="457200" indent="-457200" algn="just">
              <a:buFont typeface="+mj-lt"/>
              <a:buAutoNum type="arabicPeriod"/>
            </a:pPr>
            <a:r>
              <a:rPr lang="es-CO" sz="2400" b="1" i="1" dirty="0" smtClean="0">
                <a:solidFill>
                  <a:srgbClr val="333333"/>
                </a:solidFill>
                <a:effectLst/>
                <a:latin typeface="Helvetica Neue"/>
              </a:rPr>
              <a:t> rep( )</a:t>
            </a:r>
            <a:endParaRPr lang="es-CO" sz="2400" b="0" i="0" dirty="0">
              <a:solidFill>
                <a:srgbClr val="333333"/>
              </a:solidFill>
              <a:effectLst/>
              <a:latin typeface="Helvetica Neue"/>
            </a:endParaRPr>
          </a:p>
        </p:txBody>
      </p:sp>
      <p:pic>
        <p:nvPicPr>
          <p:cNvPr id="8" name="Imagen 7"/>
          <p:cNvPicPr>
            <a:picLocks noChangeAspect="1"/>
          </p:cNvPicPr>
          <p:nvPr/>
        </p:nvPicPr>
        <p:blipFill>
          <a:blip r:embed="rId3"/>
          <a:stretch>
            <a:fillRect/>
          </a:stretch>
        </p:blipFill>
        <p:spPr>
          <a:xfrm>
            <a:off x="91441" y="247472"/>
            <a:ext cx="822960" cy="324716"/>
          </a:xfrm>
          <a:prstGeom prst="rect">
            <a:avLst/>
          </a:prstGeom>
        </p:spPr>
      </p:pic>
    </p:spTree>
    <p:extLst>
      <p:ext uri="{BB962C8B-B14F-4D97-AF65-F5344CB8AC3E}">
        <p14:creationId xmlns:p14="http://schemas.microsoft.com/office/powerpoint/2010/main" val="13546048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1"/>
          <p:cNvSpPr txBox="1">
            <a:spLocks/>
          </p:cNvSpPr>
          <p:nvPr/>
        </p:nvSpPr>
        <p:spPr>
          <a:xfrm>
            <a:off x="1955322" y="1831125"/>
            <a:ext cx="798488" cy="37424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s-ES" sz="4000" dirty="0">
              <a:solidFill>
                <a:srgbClr val="19937C"/>
              </a:solidFill>
              <a:latin typeface="Ancizar Sans Extrabold"/>
              <a:cs typeface="Ancizar Sans Extrabold"/>
            </a:endParaRPr>
          </a:p>
        </p:txBody>
      </p:sp>
      <p:pic>
        <p:nvPicPr>
          <p:cNvPr id="1026"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05476" y="6401750"/>
            <a:ext cx="1473609" cy="307777"/>
          </a:xfrm>
          <a:prstGeom prst="rect">
            <a:avLst/>
          </a:prstGeom>
        </p:spPr>
        <p:txBody>
          <a:bodyPr wrap="none">
            <a:spAutoFit/>
          </a:bodyPr>
          <a:lstStyle/>
          <a:p>
            <a:r>
              <a:rPr lang="es-CO" sz="1400" dirty="0" smtClean="0">
                <a:solidFill>
                  <a:schemeClr val="bg1">
                    <a:lumMod val="65000"/>
                  </a:schemeClr>
                </a:solidFill>
                <a:effectLst>
                  <a:outerShdw blurRad="38100" dist="38100" dir="2700000" algn="tl">
                    <a:srgbClr val="000000">
                      <a:alpha val="43137"/>
                    </a:srgbClr>
                  </a:outerShdw>
                </a:effectLst>
              </a:rPr>
              <a:t>Primer curso de R</a:t>
            </a:r>
            <a:endParaRPr lang="es-CO" sz="1400" dirty="0">
              <a:solidFill>
                <a:schemeClr val="bg1">
                  <a:lumMod val="65000"/>
                </a:schemeClr>
              </a:solidFill>
              <a:effectLst>
                <a:outerShdw blurRad="38100" dist="38100" dir="2700000" algn="tl">
                  <a:srgbClr val="000000">
                    <a:alpha val="43137"/>
                  </a:srgbClr>
                </a:outerShdw>
              </a:effectLst>
            </a:endParaRPr>
          </a:p>
        </p:txBody>
      </p:sp>
      <p:sp>
        <p:nvSpPr>
          <p:cNvPr id="5" name="CuadroTexto 4"/>
          <p:cNvSpPr txBox="1"/>
          <p:nvPr/>
        </p:nvSpPr>
        <p:spPr>
          <a:xfrm>
            <a:off x="648393" y="551330"/>
            <a:ext cx="5511338" cy="369332"/>
          </a:xfrm>
          <a:prstGeom prst="rect">
            <a:avLst/>
          </a:prstGeom>
          <a:noFill/>
        </p:spPr>
        <p:txBody>
          <a:bodyPr wrap="square" rtlCol="0">
            <a:spAutoFit/>
          </a:bodyPr>
          <a:lstStyle/>
          <a:p>
            <a:r>
              <a:rPr lang="es-CO" b="1" dirty="0" smtClean="0"/>
              <a:t>VECTORES EN R</a:t>
            </a:r>
            <a:endParaRPr lang="es-CO" b="1" dirty="0"/>
          </a:p>
        </p:txBody>
      </p:sp>
      <p:sp>
        <p:nvSpPr>
          <p:cNvPr id="6" name="Rectángulo 5"/>
          <p:cNvSpPr/>
          <p:nvPr/>
        </p:nvSpPr>
        <p:spPr>
          <a:xfrm>
            <a:off x="970931" y="1254742"/>
            <a:ext cx="3565720" cy="369332"/>
          </a:xfrm>
          <a:prstGeom prst="rect">
            <a:avLst/>
          </a:prstGeom>
        </p:spPr>
        <p:txBody>
          <a:bodyPr wrap="none">
            <a:spAutoFit/>
          </a:bodyPr>
          <a:lstStyle/>
          <a:p>
            <a:r>
              <a:rPr lang="es-CO" b="1" dirty="0" smtClean="0">
                <a:solidFill>
                  <a:srgbClr val="00B050"/>
                </a:solidFill>
              </a:rPr>
              <a:t>OPERACIONES CON VECTORES EN R</a:t>
            </a:r>
            <a:endParaRPr lang="es-CO" b="1" dirty="0">
              <a:solidFill>
                <a:srgbClr val="FF0000"/>
              </a:solidFill>
            </a:endParaRPr>
          </a:p>
        </p:txBody>
      </p:sp>
      <p:sp>
        <p:nvSpPr>
          <p:cNvPr id="3" name="Rectángulo 2"/>
          <p:cNvSpPr/>
          <p:nvPr/>
        </p:nvSpPr>
        <p:spPr>
          <a:xfrm>
            <a:off x="1602097" y="3241964"/>
            <a:ext cx="1922499" cy="964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OPERACIONES CON VECTORES</a:t>
            </a:r>
            <a:endParaRPr lang="es-CO" dirty="0"/>
          </a:p>
        </p:txBody>
      </p:sp>
      <p:cxnSp>
        <p:nvCxnSpPr>
          <p:cNvPr id="8" name="Conector recto de flecha 7"/>
          <p:cNvCxnSpPr/>
          <p:nvPr/>
        </p:nvCxnSpPr>
        <p:spPr>
          <a:xfrm flipV="1">
            <a:off x="3790604" y="2651760"/>
            <a:ext cx="1280160" cy="997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p:cNvCxnSpPr/>
          <p:nvPr/>
        </p:nvCxnSpPr>
        <p:spPr>
          <a:xfrm>
            <a:off x="3790604" y="3721966"/>
            <a:ext cx="1413163" cy="581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uadroTexto 10"/>
          <p:cNvSpPr txBox="1"/>
          <p:nvPr/>
        </p:nvSpPr>
        <p:spPr>
          <a:xfrm>
            <a:off x="5070764" y="2353811"/>
            <a:ext cx="2668386" cy="523220"/>
          </a:xfrm>
          <a:prstGeom prst="rect">
            <a:avLst/>
          </a:prstGeom>
          <a:noFill/>
        </p:spPr>
        <p:txBody>
          <a:bodyPr wrap="square" rtlCol="0">
            <a:spAutoFit/>
          </a:bodyPr>
          <a:lstStyle/>
          <a:p>
            <a:r>
              <a:rPr lang="es-CO" sz="2800" b="1" dirty="0" smtClean="0"/>
              <a:t>Aritméticas</a:t>
            </a:r>
            <a:endParaRPr lang="es-CO" sz="2800" b="1" dirty="0"/>
          </a:p>
        </p:txBody>
      </p:sp>
      <p:sp>
        <p:nvSpPr>
          <p:cNvPr id="14" name="CuadroTexto 13"/>
          <p:cNvSpPr txBox="1"/>
          <p:nvPr/>
        </p:nvSpPr>
        <p:spPr>
          <a:xfrm>
            <a:off x="5203767" y="4021224"/>
            <a:ext cx="1596043" cy="523220"/>
          </a:xfrm>
          <a:prstGeom prst="rect">
            <a:avLst/>
          </a:prstGeom>
          <a:noFill/>
        </p:spPr>
        <p:txBody>
          <a:bodyPr wrap="square" rtlCol="0">
            <a:spAutoFit/>
          </a:bodyPr>
          <a:lstStyle/>
          <a:p>
            <a:r>
              <a:rPr lang="es-CO" sz="2800" b="1" dirty="0" smtClean="0"/>
              <a:t>Lógicas</a:t>
            </a:r>
            <a:endParaRPr lang="es-CO" sz="2800" b="1" dirty="0"/>
          </a:p>
        </p:txBody>
      </p:sp>
      <p:pic>
        <p:nvPicPr>
          <p:cNvPr id="12" name="Imagen 11"/>
          <p:cNvPicPr>
            <a:picLocks noChangeAspect="1"/>
          </p:cNvPicPr>
          <p:nvPr/>
        </p:nvPicPr>
        <p:blipFill>
          <a:blip r:embed="rId3"/>
          <a:stretch>
            <a:fillRect/>
          </a:stretch>
        </p:blipFill>
        <p:spPr>
          <a:xfrm>
            <a:off x="91441" y="247472"/>
            <a:ext cx="822960" cy="324716"/>
          </a:xfrm>
          <a:prstGeom prst="rect">
            <a:avLst/>
          </a:prstGeom>
        </p:spPr>
      </p:pic>
    </p:spTree>
    <p:extLst>
      <p:ext uri="{BB962C8B-B14F-4D97-AF65-F5344CB8AC3E}">
        <p14:creationId xmlns:p14="http://schemas.microsoft.com/office/powerpoint/2010/main" val="8139862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1"/>
          <p:cNvSpPr txBox="1">
            <a:spLocks/>
          </p:cNvSpPr>
          <p:nvPr/>
        </p:nvSpPr>
        <p:spPr>
          <a:xfrm>
            <a:off x="1955322" y="1831125"/>
            <a:ext cx="798488" cy="37424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s-ES" sz="4000" dirty="0">
              <a:solidFill>
                <a:srgbClr val="19937C"/>
              </a:solidFill>
              <a:latin typeface="Ancizar Sans Extrabold"/>
              <a:cs typeface="Ancizar Sans Extrabold"/>
            </a:endParaRPr>
          </a:p>
        </p:txBody>
      </p:sp>
      <p:pic>
        <p:nvPicPr>
          <p:cNvPr id="1026"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05476" y="6401750"/>
            <a:ext cx="1473609" cy="307777"/>
          </a:xfrm>
          <a:prstGeom prst="rect">
            <a:avLst/>
          </a:prstGeom>
        </p:spPr>
        <p:txBody>
          <a:bodyPr wrap="none">
            <a:spAutoFit/>
          </a:bodyPr>
          <a:lstStyle/>
          <a:p>
            <a:r>
              <a:rPr lang="es-CO" sz="1400" dirty="0" smtClean="0">
                <a:solidFill>
                  <a:schemeClr val="bg1">
                    <a:lumMod val="65000"/>
                  </a:schemeClr>
                </a:solidFill>
                <a:effectLst>
                  <a:outerShdw blurRad="38100" dist="38100" dir="2700000" algn="tl">
                    <a:srgbClr val="000000">
                      <a:alpha val="43137"/>
                    </a:srgbClr>
                  </a:outerShdw>
                </a:effectLst>
              </a:rPr>
              <a:t>Primer curso de R</a:t>
            </a:r>
            <a:endParaRPr lang="es-CO" sz="1400" dirty="0">
              <a:solidFill>
                <a:schemeClr val="bg1">
                  <a:lumMod val="65000"/>
                </a:schemeClr>
              </a:solidFill>
              <a:effectLst>
                <a:outerShdw blurRad="38100" dist="38100" dir="2700000" algn="tl">
                  <a:srgbClr val="000000">
                    <a:alpha val="43137"/>
                  </a:srgbClr>
                </a:outerShdw>
              </a:effectLst>
            </a:endParaRPr>
          </a:p>
        </p:txBody>
      </p:sp>
      <p:sp>
        <p:nvSpPr>
          <p:cNvPr id="5" name="CuadroTexto 4"/>
          <p:cNvSpPr txBox="1"/>
          <p:nvPr/>
        </p:nvSpPr>
        <p:spPr>
          <a:xfrm>
            <a:off x="648393" y="551330"/>
            <a:ext cx="5511338" cy="369332"/>
          </a:xfrm>
          <a:prstGeom prst="rect">
            <a:avLst/>
          </a:prstGeom>
          <a:noFill/>
        </p:spPr>
        <p:txBody>
          <a:bodyPr wrap="square" rtlCol="0">
            <a:spAutoFit/>
          </a:bodyPr>
          <a:lstStyle/>
          <a:p>
            <a:r>
              <a:rPr lang="es-CO" b="1" dirty="0" smtClean="0"/>
              <a:t>VECTORES EN R</a:t>
            </a:r>
            <a:endParaRPr lang="es-CO" b="1" dirty="0"/>
          </a:p>
        </p:txBody>
      </p:sp>
      <p:sp>
        <p:nvSpPr>
          <p:cNvPr id="6" name="Rectángulo 5"/>
          <p:cNvSpPr/>
          <p:nvPr/>
        </p:nvSpPr>
        <p:spPr>
          <a:xfrm>
            <a:off x="970931" y="1179230"/>
            <a:ext cx="6116033" cy="369332"/>
          </a:xfrm>
          <a:prstGeom prst="rect">
            <a:avLst/>
          </a:prstGeom>
        </p:spPr>
        <p:txBody>
          <a:bodyPr wrap="none">
            <a:spAutoFit/>
          </a:bodyPr>
          <a:lstStyle/>
          <a:p>
            <a:r>
              <a:rPr lang="es-CO" b="1" dirty="0" smtClean="0">
                <a:solidFill>
                  <a:srgbClr val="00B050"/>
                </a:solidFill>
              </a:rPr>
              <a:t>RECICLAJE DE ELEMENTOS EN OPERACIONES CON VECTORES R</a:t>
            </a:r>
            <a:endParaRPr lang="es-CO" b="1" dirty="0">
              <a:solidFill>
                <a:srgbClr val="FF0000"/>
              </a:solidFill>
            </a:endParaRPr>
          </a:p>
        </p:txBody>
      </p:sp>
      <p:pic>
        <p:nvPicPr>
          <p:cNvPr id="3" name="Imagen 2"/>
          <p:cNvPicPr>
            <a:picLocks noChangeAspect="1"/>
          </p:cNvPicPr>
          <p:nvPr/>
        </p:nvPicPr>
        <p:blipFill>
          <a:blip r:embed="rId3"/>
          <a:stretch>
            <a:fillRect/>
          </a:stretch>
        </p:blipFill>
        <p:spPr>
          <a:xfrm>
            <a:off x="842280" y="1654056"/>
            <a:ext cx="6701716" cy="2700088"/>
          </a:xfrm>
          <a:prstGeom prst="rect">
            <a:avLst/>
          </a:prstGeom>
        </p:spPr>
      </p:pic>
      <p:pic>
        <p:nvPicPr>
          <p:cNvPr id="7" name="Imagen 6"/>
          <p:cNvPicPr>
            <a:picLocks noChangeAspect="1"/>
          </p:cNvPicPr>
          <p:nvPr/>
        </p:nvPicPr>
        <p:blipFill>
          <a:blip r:embed="rId4"/>
          <a:stretch>
            <a:fillRect/>
          </a:stretch>
        </p:blipFill>
        <p:spPr>
          <a:xfrm>
            <a:off x="6392488" y="4465948"/>
            <a:ext cx="5457143" cy="1733333"/>
          </a:xfrm>
          <a:prstGeom prst="rect">
            <a:avLst/>
          </a:prstGeom>
        </p:spPr>
      </p:pic>
      <p:pic>
        <p:nvPicPr>
          <p:cNvPr id="9" name="Imagen 8"/>
          <p:cNvPicPr>
            <a:picLocks noChangeAspect="1"/>
          </p:cNvPicPr>
          <p:nvPr/>
        </p:nvPicPr>
        <p:blipFill>
          <a:blip r:embed="rId5"/>
          <a:stretch>
            <a:fillRect/>
          </a:stretch>
        </p:blipFill>
        <p:spPr>
          <a:xfrm>
            <a:off x="91441" y="247472"/>
            <a:ext cx="822960" cy="324716"/>
          </a:xfrm>
          <a:prstGeom prst="rect">
            <a:avLst/>
          </a:prstGeom>
        </p:spPr>
      </p:pic>
    </p:spTree>
    <p:extLst>
      <p:ext uri="{BB962C8B-B14F-4D97-AF65-F5344CB8AC3E}">
        <p14:creationId xmlns:p14="http://schemas.microsoft.com/office/powerpoint/2010/main" val="16216577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1"/>
          <p:cNvSpPr txBox="1">
            <a:spLocks/>
          </p:cNvSpPr>
          <p:nvPr/>
        </p:nvSpPr>
        <p:spPr>
          <a:xfrm>
            <a:off x="1955322" y="1831125"/>
            <a:ext cx="798488" cy="37424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s-ES" sz="4000" dirty="0">
              <a:solidFill>
                <a:srgbClr val="19937C"/>
              </a:solidFill>
              <a:latin typeface="Ancizar Sans Extrabold"/>
              <a:cs typeface="Ancizar Sans Extrabold"/>
            </a:endParaRPr>
          </a:p>
        </p:txBody>
      </p:sp>
      <p:pic>
        <p:nvPicPr>
          <p:cNvPr id="1026"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05476" y="6401750"/>
            <a:ext cx="1473609" cy="307777"/>
          </a:xfrm>
          <a:prstGeom prst="rect">
            <a:avLst/>
          </a:prstGeom>
        </p:spPr>
        <p:txBody>
          <a:bodyPr wrap="none">
            <a:spAutoFit/>
          </a:bodyPr>
          <a:lstStyle/>
          <a:p>
            <a:r>
              <a:rPr lang="es-CO" sz="1400" dirty="0" smtClean="0">
                <a:solidFill>
                  <a:schemeClr val="bg1">
                    <a:lumMod val="65000"/>
                  </a:schemeClr>
                </a:solidFill>
                <a:effectLst>
                  <a:outerShdw blurRad="38100" dist="38100" dir="2700000" algn="tl">
                    <a:srgbClr val="000000">
                      <a:alpha val="43137"/>
                    </a:srgbClr>
                  </a:outerShdw>
                </a:effectLst>
              </a:rPr>
              <a:t>Primer curso de R</a:t>
            </a:r>
            <a:endParaRPr lang="es-CO" sz="1400" dirty="0">
              <a:solidFill>
                <a:schemeClr val="bg1">
                  <a:lumMod val="65000"/>
                </a:schemeClr>
              </a:solidFill>
              <a:effectLst>
                <a:outerShdw blurRad="38100" dist="38100" dir="2700000" algn="tl">
                  <a:srgbClr val="000000">
                    <a:alpha val="43137"/>
                  </a:srgbClr>
                </a:outerShdw>
              </a:effectLst>
            </a:endParaRPr>
          </a:p>
        </p:txBody>
      </p:sp>
      <p:sp>
        <p:nvSpPr>
          <p:cNvPr id="5" name="CuadroTexto 4"/>
          <p:cNvSpPr txBox="1"/>
          <p:nvPr/>
        </p:nvSpPr>
        <p:spPr>
          <a:xfrm>
            <a:off x="648393" y="551330"/>
            <a:ext cx="5511338" cy="369332"/>
          </a:xfrm>
          <a:prstGeom prst="rect">
            <a:avLst/>
          </a:prstGeom>
          <a:noFill/>
        </p:spPr>
        <p:txBody>
          <a:bodyPr wrap="square" rtlCol="0">
            <a:spAutoFit/>
          </a:bodyPr>
          <a:lstStyle/>
          <a:p>
            <a:r>
              <a:rPr lang="es-CO" b="1" dirty="0" smtClean="0"/>
              <a:t>VECTORES EN R</a:t>
            </a:r>
            <a:endParaRPr lang="es-CO" b="1" dirty="0"/>
          </a:p>
        </p:txBody>
      </p:sp>
      <p:sp>
        <p:nvSpPr>
          <p:cNvPr id="6" name="Rectángulo 5"/>
          <p:cNvSpPr/>
          <p:nvPr/>
        </p:nvSpPr>
        <p:spPr>
          <a:xfrm>
            <a:off x="970931" y="1179230"/>
            <a:ext cx="4605300" cy="369332"/>
          </a:xfrm>
          <a:prstGeom prst="rect">
            <a:avLst/>
          </a:prstGeom>
        </p:spPr>
        <p:txBody>
          <a:bodyPr wrap="none">
            <a:spAutoFit/>
          </a:bodyPr>
          <a:lstStyle/>
          <a:p>
            <a:r>
              <a:rPr lang="es-CO" b="1" dirty="0" smtClean="0">
                <a:solidFill>
                  <a:srgbClr val="00B050"/>
                </a:solidFill>
              </a:rPr>
              <a:t>INDEXACIÓN/SUBCONJUNTOS DE VECTORES R</a:t>
            </a:r>
            <a:endParaRPr lang="es-CO" b="1" dirty="0">
              <a:solidFill>
                <a:srgbClr val="FF0000"/>
              </a:solidFill>
            </a:endParaRPr>
          </a:p>
        </p:txBody>
      </p:sp>
      <p:pic>
        <p:nvPicPr>
          <p:cNvPr id="8" name="Imagen 7"/>
          <p:cNvPicPr>
            <a:picLocks noChangeAspect="1"/>
          </p:cNvPicPr>
          <p:nvPr/>
        </p:nvPicPr>
        <p:blipFill>
          <a:blip r:embed="rId3"/>
          <a:stretch>
            <a:fillRect/>
          </a:stretch>
        </p:blipFill>
        <p:spPr>
          <a:xfrm>
            <a:off x="1380678" y="2480254"/>
            <a:ext cx="3058317" cy="1180952"/>
          </a:xfrm>
          <a:prstGeom prst="rect">
            <a:avLst/>
          </a:prstGeom>
        </p:spPr>
      </p:pic>
      <p:pic>
        <p:nvPicPr>
          <p:cNvPr id="9" name="Imagen 8"/>
          <p:cNvPicPr>
            <a:picLocks noChangeAspect="1"/>
          </p:cNvPicPr>
          <p:nvPr/>
        </p:nvPicPr>
        <p:blipFill>
          <a:blip r:embed="rId4"/>
          <a:stretch>
            <a:fillRect/>
          </a:stretch>
        </p:blipFill>
        <p:spPr>
          <a:xfrm>
            <a:off x="6451629" y="3860712"/>
            <a:ext cx="5057775" cy="1362075"/>
          </a:xfrm>
          <a:prstGeom prst="rect">
            <a:avLst/>
          </a:prstGeom>
        </p:spPr>
      </p:pic>
      <p:sp>
        <p:nvSpPr>
          <p:cNvPr id="10" name="CuadroTexto 9"/>
          <p:cNvSpPr txBox="1"/>
          <p:nvPr/>
        </p:nvSpPr>
        <p:spPr>
          <a:xfrm>
            <a:off x="8190806" y="2400461"/>
            <a:ext cx="606829" cy="769441"/>
          </a:xfrm>
          <a:prstGeom prst="rect">
            <a:avLst/>
          </a:prstGeom>
          <a:noFill/>
        </p:spPr>
        <p:txBody>
          <a:bodyPr wrap="square" rtlCol="0">
            <a:spAutoFit/>
          </a:bodyPr>
          <a:lstStyle/>
          <a:p>
            <a:r>
              <a:rPr lang="es-CO" sz="4400" dirty="0" smtClean="0"/>
              <a:t>[]</a:t>
            </a:r>
            <a:endParaRPr lang="es-CO" sz="4400" dirty="0"/>
          </a:p>
        </p:txBody>
      </p:sp>
      <p:pic>
        <p:nvPicPr>
          <p:cNvPr id="11" name="Imagen 10"/>
          <p:cNvPicPr>
            <a:picLocks noChangeAspect="1"/>
          </p:cNvPicPr>
          <p:nvPr/>
        </p:nvPicPr>
        <p:blipFill>
          <a:blip r:embed="rId5"/>
          <a:stretch>
            <a:fillRect/>
          </a:stretch>
        </p:blipFill>
        <p:spPr>
          <a:xfrm>
            <a:off x="91441" y="247472"/>
            <a:ext cx="822960" cy="324716"/>
          </a:xfrm>
          <a:prstGeom prst="rect">
            <a:avLst/>
          </a:prstGeom>
        </p:spPr>
      </p:pic>
    </p:spTree>
    <p:extLst>
      <p:ext uri="{BB962C8B-B14F-4D97-AF65-F5344CB8AC3E}">
        <p14:creationId xmlns:p14="http://schemas.microsoft.com/office/powerpoint/2010/main" val="36505401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1"/>
          <p:cNvSpPr txBox="1">
            <a:spLocks/>
          </p:cNvSpPr>
          <p:nvPr/>
        </p:nvSpPr>
        <p:spPr>
          <a:xfrm>
            <a:off x="1955322" y="1831125"/>
            <a:ext cx="798488" cy="37424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s-ES" sz="4000" dirty="0">
              <a:solidFill>
                <a:srgbClr val="19937C"/>
              </a:solidFill>
              <a:latin typeface="Ancizar Sans Extrabold"/>
              <a:cs typeface="Ancizar Sans Extrabold"/>
            </a:endParaRPr>
          </a:p>
        </p:txBody>
      </p:sp>
      <p:pic>
        <p:nvPicPr>
          <p:cNvPr id="1026"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05476" y="6401750"/>
            <a:ext cx="1473609" cy="307777"/>
          </a:xfrm>
          <a:prstGeom prst="rect">
            <a:avLst/>
          </a:prstGeom>
        </p:spPr>
        <p:txBody>
          <a:bodyPr wrap="none">
            <a:spAutoFit/>
          </a:bodyPr>
          <a:lstStyle/>
          <a:p>
            <a:r>
              <a:rPr lang="es-CO" sz="1400" dirty="0" smtClean="0">
                <a:solidFill>
                  <a:schemeClr val="bg1">
                    <a:lumMod val="65000"/>
                  </a:schemeClr>
                </a:solidFill>
                <a:effectLst>
                  <a:outerShdw blurRad="38100" dist="38100" dir="2700000" algn="tl">
                    <a:srgbClr val="000000">
                      <a:alpha val="43137"/>
                    </a:srgbClr>
                  </a:outerShdw>
                </a:effectLst>
              </a:rPr>
              <a:t>Primer curso de R</a:t>
            </a:r>
            <a:endParaRPr lang="es-CO" sz="1400" dirty="0">
              <a:solidFill>
                <a:schemeClr val="bg1">
                  <a:lumMod val="65000"/>
                </a:schemeClr>
              </a:solidFill>
              <a:effectLst>
                <a:outerShdw blurRad="38100" dist="38100" dir="2700000" algn="tl">
                  <a:srgbClr val="000000">
                    <a:alpha val="43137"/>
                  </a:srgbClr>
                </a:outerShdw>
              </a:effectLst>
            </a:endParaRPr>
          </a:p>
        </p:txBody>
      </p:sp>
      <p:sp>
        <p:nvSpPr>
          <p:cNvPr id="5" name="CuadroTexto 4"/>
          <p:cNvSpPr txBox="1"/>
          <p:nvPr/>
        </p:nvSpPr>
        <p:spPr>
          <a:xfrm>
            <a:off x="648393" y="551330"/>
            <a:ext cx="5511338" cy="369332"/>
          </a:xfrm>
          <a:prstGeom prst="rect">
            <a:avLst/>
          </a:prstGeom>
          <a:noFill/>
        </p:spPr>
        <p:txBody>
          <a:bodyPr wrap="square" rtlCol="0">
            <a:spAutoFit/>
          </a:bodyPr>
          <a:lstStyle/>
          <a:p>
            <a:r>
              <a:rPr lang="es-CO" b="1" dirty="0" smtClean="0"/>
              <a:t>VECTORES EN R</a:t>
            </a:r>
            <a:endParaRPr lang="es-CO" b="1" dirty="0"/>
          </a:p>
        </p:txBody>
      </p:sp>
      <p:sp>
        <p:nvSpPr>
          <p:cNvPr id="6" name="Rectángulo 5"/>
          <p:cNvSpPr/>
          <p:nvPr/>
        </p:nvSpPr>
        <p:spPr>
          <a:xfrm>
            <a:off x="970931" y="1254742"/>
            <a:ext cx="5615833" cy="369332"/>
          </a:xfrm>
          <a:prstGeom prst="rect">
            <a:avLst/>
          </a:prstGeom>
        </p:spPr>
        <p:txBody>
          <a:bodyPr wrap="none">
            <a:spAutoFit/>
          </a:bodyPr>
          <a:lstStyle/>
          <a:p>
            <a:r>
              <a:rPr lang="es-CO" b="1" dirty="0" smtClean="0">
                <a:solidFill>
                  <a:srgbClr val="00B050"/>
                </a:solidFill>
              </a:rPr>
              <a:t>POSIBILIDADES PARA LA EXTRACCIÓN DE VECTORES EN R</a:t>
            </a:r>
            <a:endParaRPr lang="es-CO" b="1" dirty="0">
              <a:solidFill>
                <a:srgbClr val="FF0000"/>
              </a:solidFill>
            </a:endParaRPr>
          </a:p>
        </p:txBody>
      </p:sp>
      <p:sp>
        <p:nvSpPr>
          <p:cNvPr id="8" name="Rectángulo 7"/>
          <p:cNvSpPr/>
          <p:nvPr/>
        </p:nvSpPr>
        <p:spPr>
          <a:xfrm>
            <a:off x="1485208" y="2293837"/>
            <a:ext cx="6096000" cy="3139321"/>
          </a:xfrm>
          <a:prstGeom prst="rect">
            <a:avLst/>
          </a:prstGeom>
        </p:spPr>
        <p:txBody>
          <a:bodyPr>
            <a:spAutoFit/>
          </a:bodyPr>
          <a:lstStyle/>
          <a:p>
            <a:pPr algn="just"/>
            <a:r>
              <a:rPr lang="es-CO" dirty="0" smtClean="0">
                <a:solidFill>
                  <a:srgbClr val="333333"/>
                </a:solidFill>
                <a:latin typeface="Helvetica Neue"/>
              </a:rPr>
              <a:t>En R, existen 6 posibilidades para la extracción de elementos de un vector en R</a:t>
            </a:r>
            <a:r>
              <a:rPr lang="es-CO" b="0" i="0" dirty="0" smtClean="0">
                <a:solidFill>
                  <a:srgbClr val="333333"/>
                </a:solidFill>
                <a:effectLst/>
                <a:latin typeface="Helvetica Neue"/>
              </a:rPr>
              <a:t>.</a:t>
            </a:r>
          </a:p>
          <a:p>
            <a:pPr algn="just"/>
            <a:endParaRPr lang="es-CO" b="0" i="0" dirty="0" smtClean="0">
              <a:solidFill>
                <a:srgbClr val="333333"/>
              </a:solidFill>
              <a:effectLst/>
              <a:latin typeface="Helvetica Neue"/>
            </a:endParaRPr>
          </a:p>
          <a:p>
            <a:pPr marL="457200" indent="-457200" algn="just">
              <a:buFont typeface="+mj-lt"/>
              <a:buAutoNum type="arabicPeriod"/>
            </a:pPr>
            <a:r>
              <a:rPr lang="es-CO" sz="2400" i="1" dirty="0" smtClean="0"/>
              <a:t>Vectores </a:t>
            </a:r>
            <a:r>
              <a:rPr lang="es-CO" sz="2400" i="1" dirty="0"/>
              <a:t>con enteros positivos</a:t>
            </a:r>
            <a:endParaRPr lang="es-CO" sz="2400" b="0" i="0" dirty="0" smtClean="0">
              <a:solidFill>
                <a:srgbClr val="333333"/>
              </a:solidFill>
              <a:effectLst/>
              <a:latin typeface="Helvetica Neue"/>
            </a:endParaRPr>
          </a:p>
          <a:p>
            <a:pPr marL="457200" indent="-457200" algn="just">
              <a:buFont typeface="+mj-lt"/>
              <a:buAutoNum type="arabicPeriod"/>
            </a:pPr>
            <a:r>
              <a:rPr lang="es-CO" sz="2400" i="1" dirty="0" smtClean="0"/>
              <a:t>Vectores </a:t>
            </a:r>
            <a:r>
              <a:rPr lang="es-CO" sz="2400" i="1" dirty="0"/>
              <a:t>con enteros </a:t>
            </a:r>
            <a:r>
              <a:rPr lang="es-CO" sz="2400" i="1" dirty="0" smtClean="0"/>
              <a:t>negativos</a:t>
            </a:r>
          </a:p>
          <a:p>
            <a:pPr marL="457200" indent="-457200" algn="just">
              <a:buFont typeface="+mj-lt"/>
              <a:buAutoNum type="arabicPeriod"/>
            </a:pPr>
            <a:r>
              <a:rPr lang="es-CO" sz="2400" i="1" dirty="0" smtClean="0"/>
              <a:t>Vectores lógicos</a:t>
            </a:r>
          </a:p>
          <a:p>
            <a:pPr marL="457200" indent="-457200" algn="just">
              <a:buFont typeface="+mj-lt"/>
              <a:buAutoNum type="arabicPeriod"/>
            </a:pPr>
            <a:r>
              <a:rPr lang="es-CO" sz="2400" i="1" dirty="0" smtClean="0">
                <a:solidFill>
                  <a:srgbClr val="7030A0"/>
                </a:solidFill>
              </a:rPr>
              <a:t>Vectores </a:t>
            </a:r>
            <a:r>
              <a:rPr lang="es-CO" sz="2400" i="1" dirty="0">
                <a:solidFill>
                  <a:srgbClr val="7030A0"/>
                </a:solidFill>
              </a:rPr>
              <a:t>de tipo </a:t>
            </a:r>
            <a:r>
              <a:rPr lang="es-CO" sz="2400" i="1" dirty="0" smtClean="0">
                <a:solidFill>
                  <a:srgbClr val="7030A0"/>
                </a:solidFill>
              </a:rPr>
              <a:t>carácter</a:t>
            </a:r>
          </a:p>
          <a:p>
            <a:pPr marL="457200" indent="-457200" algn="just">
              <a:buFont typeface="+mj-lt"/>
              <a:buAutoNum type="arabicPeriod"/>
            </a:pPr>
            <a:r>
              <a:rPr lang="es-CO" sz="2400" i="1" dirty="0">
                <a:solidFill>
                  <a:srgbClr val="FF0000"/>
                </a:solidFill>
              </a:rPr>
              <a:t>N</a:t>
            </a:r>
            <a:r>
              <a:rPr lang="es-CO" sz="2400" i="1" dirty="0" smtClean="0">
                <a:solidFill>
                  <a:srgbClr val="FF0000"/>
                </a:solidFill>
              </a:rPr>
              <a:t>inguno </a:t>
            </a:r>
            <a:r>
              <a:rPr lang="es-CO" sz="2400" i="1" dirty="0">
                <a:solidFill>
                  <a:srgbClr val="FF0000"/>
                </a:solidFill>
              </a:rPr>
              <a:t>(</a:t>
            </a:r>
            <a:r>
              <a:rPr lang="es-CO" sz="2400" i="1" dirty="0" err="1">
                <a:solidFill>
                  <a:srgbClr val="FF0000"/>
                </a:solidFill>
              </a:rPr>
              <a:t>nothing</a:t>
            </a:r>
            <a:r>
              <a:rPr lang="es-CO" sz="2400" i="1" dirty="0" smtClean="0">
                <a:solidFill>
                  <a:srgbClr val="FF0000"/>
                </a:solidFill>
              </a:rPr>
              <a:t>)</a:t>
            </a:r>
          </a:p>
          <a:p>
            <a:pPr marL="457200" indent="-457200" algn="just">
              <a:buFont typeface="+mj-lt"/>
              <a:buAutoNum type="arabicPeriod"/>
            </a:pPr>
            <a:r>
              <a:rPr lang="es-CO" sz="2400" i="1" dirty="0">
                <a:solidFill>
                  <a:srgbClr val="FF0000"/>
                </a:solidFill>
              </a:rPr>
              <a:t>C</a:t>
            </a:r>
            <a:r>
              <a:rPr lang="es-CO" sz="2400" i="1" dirty="0" smtClean="0">
                <a:solidFill>
                  <a:srgbClr val="FF0000"/>
                </a:solidFill>
              </a:rPr>
              <a:t>ero </a:t>
            </a:r>
            <a:r>
              <a:rPr lang="es-CO" sz="2400" i="1" dirty="0">
                <a:solidFill>
                  <a:srgbClr val="FF0000"/>
                </a:solidFill>
              </a:rPr>
              <a:t>(</a:t>
            </a:r>
            <a:r>
              <a:rPr lang="es-CO" sz="2400" i="1" dirty="0" err="1">
                <a:solidFill>
                  <a:srgbClr val="FF0000"/>
                </a:solidFill>
              </a:rPr>
              <a:t>zero</a:t>
            </a:r>
            <a:r>
              <a:rPr lang="es-CO" sz="2400" i="1" dirty="0">
                <a:solidFill>
                  <a:srgbClr val="FF0000"/>
                </a:solidFill>
              </a:rPr>
              <a:t>)</a:t>
            </a:r>
            <a:endParaRPr lang="es-CO" sz="2400" i="1" dirty="0" smtClean="0">
              <a:solidFill>
                <a:srgbClr val="FF0000"/>
              </a:solidFill>
            </a:endParaRPr>
          </a:p>
        </p:txBody>
      </p:sp>
      <p:pic>
        <p:nvPicPr>
          <p:cNvPr id="9" name="Imagen 8"/>
          <p:cNvPicPr>
            <a:picLocks noChangeAspect="1"/>
          </p:cNvPicPr>
          <p:nvPr/>
        </p:nvPicPr>
        <p:blipFill>
          <a:blip r:embed="rId3"/>
          <a:stretch>
            <a:fillRect/>
          </a:stretch>
        </p:blipFill>
        <p:spPr>
          <a:xfrm>
            <a:off x="91441" y="247472"/>
            <a:ext cx="822960" cy="324716"/>
          </a:xfrm>
          <a:prstGeom prst="rect">
            <a:avLst/>
          </a:prstGeom>
        </p:spPr>
      </p:pic>
    </p:spTree>
    <p:extLst>
      <p:ext uri="{BB962C8B-B14F-4D97-AF65-F5344CB8AC3E}">
        <p14:creationId xmlns:p14="http://schemas.microsoft.com/office/powerpoint/2010/main" val="4435782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a:spLocks noGrp="1"/>
          </p:cNvSpPr>
          <p:nvPr>
            <p:ph type="title"/>
          </p:nvPr>
        </p:nvSpPr>
        <p:spPr>
          <a:xfrm>
            <a:off x="1965947" y="328003"/>
            <a:ext cx="8877900" cy="865506"/>
          </a:xfrm>
        </p:spPr>
        <p:txBody>
          <a:bodyPr>
            <a:normAutofit/>
          </a:bodyPr>
          <a:lstStyle/>
          <a:p>
            <a:r>
              <a:rPr lang="es-CO" b="1" dirty="0" smtClean="0"/>
              <a:t>Enfoque del curso – 4 sesiones</a:t>
            </a:r>
            <a:endParaRPr lang="es-CO" b="1" dirty="0"/>
          </a:p>
        </p:txBody>
      </p:sp>
      <p:pic>
        <p:nvPicPr>
          <p:cNvPr id="1026" name="Picture 2" descr="https://lh3.googleusercontent.com/FRwCe3OFYGlWvKkD3zZb4KSDLuKQ9BVWfAdGj_cQXacW90uAyUC1Sv5NF93-zv5kceWk_f83liR_mmmb0yio8ogjNLv3KwJh53FYqChKZYex3zmyQT9ruYdvLhm7AwtT27YToi0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2379" y="1617223"/>
            <a:ext cx="7032798" cy="3466407"/>
          </a:xfrm>
          <a:prstGeom prst="rect">
            <a:avLst/>
          </a:prstGeom>
          <a:noFill/>
          <a:extLst>
            <a:ext uri="{909E8E84-426E-40DD-AFC4-6F175D3DCCD1}">
              <a14:hiddenFill xmlns:a14="http://schemas.microsoft.com/office/drawing/2010/main">
                <a:solidFill>
                  <a:srgbClr val="FFFFFF"/>
                </a:solidFill>
              </a14:hiddenFill>
            </a:ext>
          </a:extLst>
        </p:spPr>
      </p:pic>
      <p:sp>
        <p:nvSpPr>
          <p:cNvPr id="6" name="Flecha derecha 5"/>
          <p:cNvSpPr/>
          <p:nvPr/>
        </p:nvSpPr>
        <p:spPr>
          <a:xfrm>
            <a:off x="2402379" y="5602778"/>
            <a:ext cx="7514705" cy="8894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Fundamentos de R</a:t>
            </a:r>
            <a:endParaRPr lang="es-CO" dirty="0"/>
          </a:p>
        </p:txBody>
      </p:sp>
      <p:sp>
        <p:nvSpPr>
          <p:cNvPr id="7" name="Rectángulo 6"/>
          <p:cNvSpPr/>
          <p:nvPr/>
        </p:nvSpPr>
        <p:spPr>
          <a:xfrm>
            <a:off x="2312466" y="5083630"/>
            <a:ext cx="4258602" cy="369332"/>
          </a:xfrm>
          <a:prstGeom prst="rect">
            <a:avLst/>
          </a:prstGeom>
        </p:spPr>
        <p:txBody>
          <a:bodyPr wrap="none">
            <a:spAutoFit/>
          </a:bodyPr>
          <a:lstStyle/>
          <a:p>
            <a:r>
              <a:rPr lang="es-CO" dirty="0">
                <a:solidFill>
                  <a:srgbClr val="000000"/>
                </a:solidFill>
                <a:latin typeface="Calibri" panose="020F0502020204030204" pitchFamily="34" charset="0"/>
              </a:rPr>
              <a:t>Fuente:  </a:t>
            </a:r>
            <a:r>
              <a:rPr lang="es-CO" u="sng" dirty="0">
                <a:solidFill>
                  <a:srgbClr val="1155CC"/>
                </a:solidFill>
                <a:latin typeface="Calibri" panose="020F0502020204030204" pitchFamily="34" charset="0"/>
                <a:hlinkClick r:id="rId3"/>
              </a:rPr>
              <a:t>https://github.com/hadley/vis-eda</a:t>
            </a:r>
            <a:endParaRPr lang="es-CO" dirty="0"/>
          </a:p>
        </p:txBody>
      </p:sp>
      <p:pic>
        <p:nvPicPr>
          <p:cNvPr id="8" name="Picture 2" descr="https://ih0.redbubble.net/image.522698608.2413/flat,550x550,075,f.u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65675" y="287094"/>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p:cNvSpPr/>
          <p:nvPr/>
        </p:nvSpPr>
        <p:spPr>
          <a:xfrm>
            <a:off x="105476" y="6401750"/>
            <a:ext cx="1473609" cy="307777"/>
          </a:xfrm>
          <a:prstGeom prst="rect">
            <a:avLst/>
          </a:prstGeom>
        </p:spPr>
        <p:txBody>
          <a:bodyPr wrap="none">
            <a:spAutoFit/>
          </a:bodyPr>
          <a:lstStyle/>
          <a:p>
            <a:r>
              <a:rPr lang="es-CO" sz="1400" dirty="0" smtClean="0">
                <a:solidFill>
                  <a:schemeClr val="bg1">
                    <a:lumMod val="65000"/>
                  </a:schemeClr>
                </a:solidFill>
                <a:effectLst>
                  <a:outerShdw blurRad="38100" dist="38100" dir="2700000" algn="tl">
                    <a:srgbClr val="000000">
                      <a:alpha val="43137"/>
                    </a:srgbClr>
                  </a:outerShdw>
                </a:effectLst>
              </a:rPr>
              <a:t>Primer curso de R</a:t>
            </a:r>
            <a:endParaRPr lang="es-CO" sz="1400" dirty="0">
              <a:solidFill>
                <a:schemeClr val="bg1">
                  <a:lumMod val="6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086310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1"/>
          <p:cNvSpPr txBox="1">
            <a:spLocks/>
          </p:cNvSpPr>
          <p:nvPr/>
        </p:nvSpPr>
        <p:spPr>
          <a:xfrm>
            <a:off x="1955322" y="1831125"/>
            <a:ext cx="798488" cy="37424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s-ES" sz="4000" dirty="0">
              <a:solidFill>
                <a:srgbClr val="19937C"/>
              </a:solidFill>
              <a:latin typeface="Ancizar Sans Extrabold"/>
              <a:cs typeface="Ancizar Sans Extrabold"/>
            </a:endParaRPr>
          </a:p>
        </p:txBody>
      </p:sp>
      <p:pic>
        <p:nvPicPr>
          <p:cNvPr id="1026"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05476" y="6401750"/>
            <a:ext cx="1473609" cy="307777"/>
          </a:xfrm>
          <a:prstGeom prst="rect">
            <a:avLst/>
          </a:prstGeom>
        </p:spPr>
        <p:txBody>
          <a:bodyPr wrap="none">
            <a:spAutoFit/>
          </a:bodyPr>
          <a:lstStyle/>
          <a:p>
            <a:r>
              <a:rPr lang="es-CO" sz="1400" dirty="0" smtClean="0">
                <a:solidFill>
                  <a:schemeClr val="bg1">
                    <a:lumMod val="65000"/>
                  </a:schemeClr>
                </a:solidFill>
                <a:effectLst>
                  <a:outerShdw blurRad="38100" dist="38100" dir="2700000" algn="tl">
                    <a:srgbClr val="000000">
                      <a:alpha val="43137"/>
                    </a:srgbClr>
                  </a:outerShdw>
                </a:effectLst>
              </a:rPr>
              <a:t>Primer curso de R</a:t>
            </a:r>
            <a:endParaRPr lang="es-CO" sz="1400" dirty="0">
              <a:solidFill>
                <a:schemeClr val="bg1">
                  <a:lumMod val="65000"/>
                </a:schemeClr>
              </a:solidFill>
              <a:effectLst>
                <a:outerShdw blurRad="38100" dist="38100" dir="2700000" algn="tl">
                  <a:srgbClr val="000000">
                    <a:alpha val="43137"/>
                  </a:srgbClr>
                </a:outerShdw>
              </a:effectLst>
            </a:endParaRPr>
          </a:p>
        </p:txBody>
      </p:sp>
      <p:sp>
        <p:nvSpPr>
          <p:cNvPr id="5" name="CuadroTexto 4"/>
          <p:cNvSpPr txBox="1"/>
          <p:nvPr/>
        </p:nvSpPr>
        <p:spPr>
          <a:xfrm>
            <a:off x="648393" y="551330"/>
            <a:ext cx="5511338" cy="369332"/>
          </a:xfrm>
          <a:prstGeom prst="rect">
            <a:avLst/>
          </a:prstGeom>
          <a:noFill/>
        </p:spPr>
        <p:txBody>
          <a:bodyPr wrap="square" rtlCol="0">
            <a:spAutoFit/>
          </a:bodyPr>
          <a:lstStyle/>
          <a:p>
            <a:r>
              <a:rPr lang="es-CO" b="1" dirty="0" smtClean="0"/>
              <a:t>VECTORES EN R</a:t>
            </a:r>
            <a:endParaRPr lang="es-CO" b="1" dirty="0"/>
          </a:p>
        </p:txBody>
      </p:sp>
      <p:sp>
        <p:nvSpPr>
          <p:cNvPr id="6" name="Rectángulo 5"/>
          <p:cNvSpPr/>
          <p:nvPr/>
        </p:nvSpPr>
        <p:spPr>
          <a:xfrm>
            <a:off x="970931" y="1179230"/>
            <a:ext cx="4434932" cy="369332"/>
          </a:xfrm>
          <a:prstGeom prst="rect">
            <a:avLst/>
          </a:prstGeom>
        </p:spPr>
        <p:txBody>
          <a:bodyPr wrap="none">
            <a:spAutoFit/>
          </a:bodyPr>
          <a:lstStyle/>
          <a:p>
            <a:r>
              <a:rPr lang="es-CO" b="1" dirty="0" smtClean="0">
                <a:solidFill>
                  <a:srgbClr val="00B050"/>
                </a:solidFill>
              </a:rPr>
              <a:t>NOMBRE DE ELEMENTOS DE VECTORES EN R</a:t>
            </a:r>
            <a:endParaRPr lang="es-CO" b="1" dirty="0">
              <a:solidFill>
                <a:srgbClr val="FF0000"/>
              </a:solidFill>
            </a:endParaRPr>
          </a:p>
        </p:txBody>
      </p:sp>
      <p:pic>
        <p:nvPicPr>
          <p:cNvPr id="3" name="Imagen 2"/>
          <p:cNvPicPr>
            <a:picLocks noChangeAspect="1"/>
          </p:cNvPicPr>
          <p:nvPr/>
        </p:nvPicPr>
        <p:blipFill>
          <a:blip r:embed="rId3"/>
          <a:stretch>
            <a:fillRect/>
          </a:stretch>
        </p:blipFill>
        <p:spPr>
          <a:xfrm>
            <a:off x="2753810" y="2018248"/>
            <a:ext cx="5284597" cy="1416481"/>
          </a:xfrm>
          <a:prstGeom prst="rect">
            <a:avLst/>
          </a:prstGeom>
        </p:spPr>
      </p:pic>
      <p:sp>
        <p:nvSpPr>
          <p:cNvPr id="4" name="Rectángulo 3"/>
          <p:cNvSpPr/>
          <p:nvPr/>
        </p:nvSpPr>
        <p:spPr>
          <a:xfrm>
            <a:off x="2859578" y="4580313"/>
            <a:ext cx="2128058" cy="6317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Dos posibilidades</a:t>
            </a:r>
            <a:endParaRPr lang="es-CO" dirty="0"/>
          </a:p>
        </p:txBody>
      </p:sp>
      <p:cxnSp>
        <p:nvCxnSpPr>
          <p:cNvPr id="11" name="Conector recto de flecha 10"/>
          <p:cNvCxnSpPr/>
          <p:nvPr/>
        </p:nvCxnSpPr>
        <p:spPr>
          <a:xfrm flipV="1">
            <a:off x="5095702" y="4422371"/>
            <a:ext cx="856211" cy="448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p:cNvCxnSpPr/>
          <p:nvPr/>
        </p:nvCxnSpPr>
        <p:spPr>
          <a:xfrm>
            <a:off x="5128953" y="4862945"/>
            <a:ext cx="822960" cy="249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CuadroTexto 14"/>
          <p:cNvSpPr txBox="1"/>
          <p:nvPr/>
        </p:nvSpPr>
        <p:spPr>
          <a:xfrm>
            <a:off x="6284422" y="4106487"/>
            <a:ext cx="2493818" cy="369332"/>
          </a:xfrm>
          <a:prstGeom prst="rect">
            <a:avLst/>
          </a:prstGeom>
          <a:noFill/>
        </p:spPr>
        <p:txBody>
          <a:bodyPr wrap="square" rtlCol="0">
            <a:spAutoFit/>
          </a:bodyPr>
          <a:lstStyle/>
          <a:p>
            <a:r>
              <a:rPr lang="es-CO" dirty="0" smtClean="0"/>
              <a:t>Al crear los vectores</a:t>
            </a:r>
            <a:endParaRPr lang="es-CO" dirty="0"/>
          </a:p>
        </p:txBody>
      </p:sp>
      <p:sp>
        <p:nvSpPr>
          <p:cNvPr id="18" name="CuadroTexto 17"/>
          <p:cNvSpPr txBox="1"/>
          <p:nvPr/>
        </p:nvSpPr>
        <p:spPr>
          <a:xfrm>
            <a:off x="6284422" y="4962911"/>
            <a:ext cx="3981796" cy="369332"/>
          </a:xfrm>
          <a:prstGeom prst="rect">
            <a:avLst/>
          </a:prstGeom>
          <a:noFill/>
        </p:spPr>
        <p:txBody>
          <a:bodyPr wrap="square" rtlCol="0">
            <a:spAutoFit/>
          </a:bodyPr>
          <a:lstStyle/>
          <a:p>
            <a:r>
              <a:rPr lang="es-CO" dirty="0" smtClean="0"/>
              <a:t>Ya están creados. Función </a:t>
            </a:r>
            <a:r>
              <a:rPr lang="es-CO" i="1" dirty="0" smtClean="0"/>
              <a:t>names()</a:t>
            </a:r>
            <a:endParaRPr lang="es-CO" i="1" dirty="0"/>
          </a:p>
        </p:txBody>
      </p:sp>
      <p:pic>
        <p:nvPicPr>
          <p:cNvPr id="14" name="Imagen 13"/>
          <p:cNvPicPr>
            <a:picLocks noChangeAspect="1"/>
          </p:cNvPicPr>
          <p:nvPr/>
        </p:nvPicPr>
        <p:blipFill>
          <a:blip r:embed="rId4"/>
          <a:stretch>
            <a:fillRect/>
          </a:stretch>
        </p:blipFill>
        <p:spPr>
          <a:xfrm>
            <a:off x="91441" y="247472"/>
            <a:ext cx="822960" cy="324716"/>
          </a:xfrm>
          <a:prstGeom prst="rect">
            <a:avLst/>
          </a:prstGeom>
        </p:spPr>
      </p:pic>
    </p:spTree>
    <p:extLst>
      <p:ext uri="{BB962C8B-B14F-4D97-AF65-F5344CB8AC3E}">
        <p14:creationId xmlns:p14="http://schemas.microsoft.com/office/powerpoint/2010/main" val="19970347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1"/>
          <p:cNvSpPr txBox="1">
            <a:spLocks/>
          </p:cNvSpPr>
          <p:nvPr/>
        </p:nvSpPr>
        <p:spPr>
          <a:xfrm>
            <a:off x="2020637" y="1959662"/>
            <a:ext cx="798488" cy="37424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s-ES" sz="4000" dirty="0">
              <a:solidFill>
                <a:srgbClr val="19937C"/>
              </a:solidFill>
              <a:latin typeface="Ancizar Sans Extrabold"/>
              <a:cs typeface="Ancizar Sans Extrabold"/>
            </a:endParaRPr>
          </a:p>
        </p:txBody>
      </p:sp>
      <p:pic>
        <p:nvPicPr>
          <p:cNvPr id="1026"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05476" y="6401750"/>
            <a:ext cx="1473609" cy="307777"/>
          </a:xfrm>
          <a:prstGeom prst="rect">
            <a:avLst/>
          </a:prstGeom>
        </p:spPr>
        <p:txBody>
          <a:bodyPr wrap="none">
            <a:spAutoFit/>
          </a:bodyPr>
          <a:lstStyle/>
          <a:p>
            <a:r>
              <a:rPr lang="es-CO" sz="1400" dirty="0" smtClean="0">
                <a:solidFill>
                  <a:schemeClr val="bg1">
                    <a:lumMod val="65000"/>
                  </a:schemeClr>
                </a:solidFill>
                <a:effectLst>
                  <a:outerShdw blurRad="38100" dist="38100" dir="2700000" algn="tl">
                    <a:srgbClr val="000000">
                      <a:alpha val="43137"/>
                    </a:srgbClr>
                  </a:outerShdw>
                </a:effectLst>
              </a:rPr>
              <a:t>Primer curso de R</a:t>
            </a:r>
            <a:endParaRPr lang="es-CO" sz="1400" dirty="0">
              <a:solidFill>
                <a:schemeClr val="bg1">
                  <a:lumMod val="65000"/>
                </a:schemeClr>
              </a:solidFill>
              <a:effectLst>
                <a:outerShdw blurRad="38100" dist="38100" dir="2700000" algn="tl">
                  <a:srgbClr val="000000">
                    <a:alpha val="43137"/>
                  </a:srgbClr>
                </a:outerShdw>
              </a:effectLst>
            </a:endParaRPr>
          </a:p>
        </p:txBody>
      </p:sp>
      <p:sp>
        <p:nvSpPr>
          <p:cNvPr id="5" name="CuadroTexto 4"/>
          <p:cNvSpPr txBox="1"/>
          <p:nvPr/>
        </p:nvSpPr>
        <p:spPr>
          <a:xfrm>
            <a:off x="648393" y="551330"/>
            <a:ext cx="5511338" cy="369332"/>
          </a:xfrm>
          <a:prstGeom prst="rect">
            <a:avLst/>
          </a:prstGeom>
          <a:noFill/>
        </p:spPr>
        <p:txBody>
          <a:bodyPr wrap="square" rtlCol="0">
            <a:spAutoFit/>
          </a:bodyPr>
          <a:lstStyle/>
          <a:p>
            <a:r>
              <a:rPr lang="es-CO" b="1" dirty="0" smtClean="0"/>
              <a:t>VECTORES EN R</a:t>
            </a:r>
            <a:endParaRPr lang="es-CO" b="1" dirty="0"/>
          </a:p>
        </p:txBody>
      </p:sp>
      <p:sp>
        <p:nvSpPr>
          <p:cNvPr id="6" name="Rectángulo 5"/>
          <p:cNvSpPr/>
          <p:nvPr/>
        </p:nvSpPr>
        <p:spPr>
          <a:xfrm>
            <a:off x="970931" y="1179230"/>
            <a:ext cx="4001160" cy="369332"/>
          </a:xfrm>
          <a:prstGeom prst="rect">
            <a:avLst/>
          </a:prstGeom>
        </p:spPr>
        <p:txBody>
          <a:bodyPr wrap="none">
            <a:spAutoFit/>
          </a:bodyPr>
          <a:lstStyle/>
          <a:p>
            <a:r>
              <a:rPr lang="es-CO" b="1" dirty="0" smtClean="0">
                <a:solidFill>
                  <a:srgbClr val="00B050"/>
                </a:solidFill>
              </a:rPr>
              <a:t>MODIFICAR ELEMENTOS DE UN VECTOR</a:t>
            </a:r>
            <a:endParaRPr lang="es-CO" b="1" dirty="0">
              <a:solidFill>
                <a:srgbClr val="FF0000"/>
              </a:solidFill>
            </a:endParaRPr>
          </a:p>
        </p:txBody>
      </p:sp>
      <p:cxnSp>
        <p:nvCxnSpPr>
          <p:cNvPr id="7" name="Conector recto de flecha 6"/>
          <p:cNvCxnSpPr/>
          <p:nvPr/>
        </p:nvCxnSpPr>
        <p:spPr>
          <a:xfrm>
            <a:off x="6587413" y="2807680"/>
            <a:ext cx="8811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ángulo 7"/>
          <p:cNvSpPr/>
          <p:nvPr/>
        </p:nvSpPr>
        <p:spPr>
          <a:xfrm>
            <a:off x="507637" y="2517386"/>
            <a:ext cx="1062855" cy="523220"/>
          </a:xfrm>
          <a:prstGeom prst="rect">
            <a:avLst/>
          </a:prstGeom>
        </p:spPr>
        <p:txBody>
          <a:bodyPr wrap="none">
            <a:spAutoFit/>
          </a:bodyPr>
          <a:lstStyle/>
          <a:p>
            <a:r>
              <a:rPr lang="es-CO" sz="2800" dirty="0" smtClean="0"/>
              <a:t>Vec_1</a:t>
            </a:r>
            <a:endParaRPr lang="es-CO" sz="2800" dirty="0"/>
          </a:p>
        </p:txBody>
      </p:sp>
      <p:sp>
        <p:nvSpPr>
          <p:cNvPr id="9" name="Rectángulo 8"/>
          <p:cNvSpPr/>
          <p:nvPr/>
        </p:nvSpPr>
        <p:spPr>
          <a:xfrm>
            <a:off x="1674556" y="2492448"/>
            <a:ext cx="514885" cy="584775"/>
          </a:xfrm>
          <a:prstGeom prst="rect">
            <a:avLst/>
          </a:prstGeom>
        </p:spPr>
        <p:txBody>
          <a:bodyPr wrap="none">
            <a:spAutoFit/>
          </a:bodyPr>
          <a:lstStyle/>
          <a:p>
            <a:r>
              <a:rPr lang="es-CO" sz="3200" dirty="0" smtClean="0">
                <a:solidFill>
                  <a:srgbClr val="FF0000"/>
                </a:solidFill>
              </a:rPr>
              <a:t>&lt;-</a:t>
            </a:r>
            <a:endParaRPr lang="es-CO" sz="3200" dirty="0">
              <a:solidFill>
                <a:srgbClr val="FF0000"/>
              </a:solidFill>
            </a:endParaRPr>
          </a:p>
        </p:txBody>
      </p:sp>
      <p:grpSp>
        <p:nvGrpSpPr>
          <p:cNvPr id="10" name="Grupo 9"/>
          <p:cNvGrpSpPr/>
          <p:nvPr/>
        </p:nvGrpSpPr>
        <p:grpSpPr>
          <a:xfrm>
            <a:off x="2260204" y="2514222"/>
            <a:ext cx="4023901" cy="630229"/>
            <a:chOff x="2176422" y="2507041"/>
            <a:chExt cx="4023901" cy="630229"/>
          </a:xfrm>
        </p:grpSpPr>
        <p:grpSp>
          <p:nvGrpSpPr>
            <p:cNvPr id="11" name="Grupo 10"/>
            <p:cNvGrpSpPr/>
            <p:nvPr/>
          </p:nvGrpSpPr>
          <p:grpSpPr>
            <a:xfrm>
              <a:off x="2176422" y="2507041"/>
              <a:ext cx="4023901" cy="630229"/>
              <a:chOff x="1317603" y="1743706"/>
              <a:chExt cx="4023901" cy="630229"/>
            </a:xfrm>
          </p:grpSpPr>
          <p:sp>
            <p:nvSpPr>
              <p:cNvPr id="13" name="CuadroTexto 12"/>
              <p:cNvSpPr txBox="1"/>
              <p:nvPr/>
            </p:nvSpPr>
            <p:spPr>
              <a:xfrm>
                <a:off x="1317603" y="1743706"/>
                <a:ext cx="606829" cy="584775"/>
              </a:xfrm>
              <a:prstGeom prst="rect">
                <a:avLst/>
              </a:prstGeom>
              <a:noFill/>
            </p:spPr>
            <p:txBody>
              <a:bodyPr wrap="square" rtlCol="0">
                <a:spAutoFit/>
              </a:bodyPr>
              <a:lstStyle/>
              <a:p>
                <a:r>
                  <a:rPr lang="es-CO" sz="2400" dirty="0" smtClean="0"/>
                  <a:t>C</a:t>
                </a:r>
                <a:r>
                  <a:rPr lang="es-CO" sz="3200" dirty="0" smtClean="0"/>
                  <a:t>(</a:t>
                </a:r>
                <a:endParaRPr lang="es-CO" sz="3200" dirty="0"/>
              </a:p>
            </p:txBody>
          </p:sp>
          <p:pic>
            <p:nvPicPr>
              <p:cNvPr id="14" name="Imagen 13"/>
              <p:cNvPicPr>
                <a:picLocks noChangeAspect="1"/>
              </p:cNvPicPr>
              <p:nvPr/>
            </p:nvPicPr>
            <p:blipFill>
              <a:blip r:embed="rId3"/>
              <a:stretch>
                <a:fillRect/>
              </a:stretch>
            </p:blipFill>
            <p:spPr>
              <a:xfrm>
                <a:off x="1803524" y="1880862"/>
                <a:ext cx="440695" cy="370544"/>
              </a:xfrm>
              <a:prstGeom prst="rect">
                <a:avLst/>
              </a:prstGeom>
            </p:spPr>
          </p:pic>
          <p:pic>
            <p:nvPicPr>
              <p:cNvPr id="15" name="Imagen 14"/>
              <p:cNvPicPr>
                <a:picLocks noChangeAspect="1"/>
              </p:cNvPicPr>
              <p:nvPr/>
            </p:nvPicPr>
            <p:blipFill>
              <a:blip r:embed="rId4"/>
              <a:stretch>
                <a:fillRect/>
              </a:stretch>
            </p:blipFill>
            <p:spPr>
              <a:xfrm>
                <a:off x="2502411" y="1808372"/>
                <a:ext cx="502798" cy="398241"/>
              </a:xfrm>
              <a:prstGeom prst="rect">
                <a:avLst/>
              </a:prstGeom>
            </p:spPr>
          </p:pic>
          <p:pic>
            <p:nvPicPr>
              <p:cNvPr id="16" name="Imagen 15"/>
              <p:cNvPicPr>
                <a:picLocks noChangeAspect="1"/>
              </p:cNvPicPr>
              <p:nvPr/>
            </p:nvPicPr>
            <p:blipFill>
              <a:blip r:embed="rId5"/>
              <a:stretch>
                <a:fillRect/>
              </a:stretch>
            </p:blipFill>
            <p:spPr>
              <a:xfrm>
                <a:off x="3280407" y="1880862"/>
                <a:ext cx="543781" cy="339600"/>
              </a:xfrm>
              <a:prstGeom prst="rect">
                <a:avLst/>
              </a:prstGeom>
            </p:spPr>
          </p:pic>
          <p:pic>
            <p:nvPicPr>
              <p:cNvPr id="17" name="Imagen 16"/>
              <p:cNvPicPr>
                <a:picLocks noChangeAspect="1"/>
              </p:cNvPicPr>
              <p:nvPr/>
            </p:nvPicPr>
            <p:blipFill>
              <a:blip r:embed="rId6"/>
              <a:stretch>
                <a:fillRect/>
              </a:stretch>
            </p:blipFill>
            <p:spPr>
              <a:xfrm>
                <a:off x="4048016" y="1807898"/>
                <a:ext cx="458315" cy="458315"/>
              </a:xfrm>
              <a:prstGeom prst="rect">
                <a:avLst/>
              </a:prstGeom>
            </p:spPr>
          </p:pic>
          <p:sp>
            <p:nvSpPr>
              <p:cNvPr id="18" name="Rectángulo 17"/>
              <p:cNvSpPr/>
              <p:nvPr/>
            </p:nvSpPr>
            <p:spPr>
              <a:xfrm rot="10800000">
                <a:off x="5031804" y="1789160"/>
                <a:ext cx="309700" cy="584775"/>
              </a:xfrm>
              <a:prstGeom prst="rect">
                <a:avLst/>
              </a:prstGeom>
            </p:spPr>
            <p:txBody>
              <a:bodyPr wrap="none">
                <a:spAutoFit/>
              </a:bodyPr>
              <a:lstStyle/>
              <a:p>
                <a:r>
                  <a:rPr lang="es-CO" sz="3200" dirty="0"/>
                  <a:t>(</a:t>
                </a:r>
              </a:p>
            </p:txBody>
          </p:sp>
          <p:sp>
            <p:nvSpPr>
              <p:cNvPr id="19" name="Rectángulo 18"/>
              <p:cNvSpPr/>
              <p:nvPr/>
            </p:nvSpPr>
            <p:spPr>
              <a:xfrm>
                <a:off x="4456552" y="1939056"/>
                <a:ext cx="242374" cy="369332"/>
              </a:xfrm>
              <a:prstGeom prst="rect">
                <a:avLst/>
              </a:prstGeom>
            </p:spPr>
            <p:txBody>
              <a:bodyPr wrap="none">
                <a:spAutoFit/>
              </a:bodyPr>
              <a:lstStyle/>
              <a:p>
                <a:r>
                  <a:rPr lang="es-CO" dirty="0" smtClean="0"/>
                  <a:t>,</a:t>
                </a:r>
                <a:endParaRPr lang="es-CO" dirty="0"/>
              </a:p>
            </p:txBody>
          </p:sp>
          <p:sp>
            <p:nvSpPr>
              <p:cNvPr id="20" name="Rectángulo 19"/>
              <p:cNvSpPr/>
              <p:nvPr/>
            </p:nvSpPr>
            <p:spPr>
              <a:xfrm>
                <a:off x="2251012" y="1882074"/>
                <a:ext cx="242374" cy="369332"/>
              </a:xfrm>
              <a:prstGeom prst="rect">
                <a:avLst/>
              </a:prstGeom>
            </p:spPr>
            <p:txBody>
              <a:bodyPr wrap="none">
                <a:spAutoFit/>
              </a:bodyPr>
              <a:lstStyle/>
              <a:p>
                <a:r>
                  <a:rPr lang="es-CO" dirty="0"/>
                  <a:t>,</a:t>
                </a:r>
              </a:p>
            </p:txBody>
          </p:sp>
          <p:pic>
            <p:nvPicPr>
              <p:cNvPr id="21" name="Imagen 20"/>
              <p:cNvPicPr>
                <a:picLocks noChangeAspect="1"/>
              </p:cNvPicPr>
              <p:nvPr/>
            </p:nvPicPr>
            <p:blipFill>
              <a:blip r:embed="rId7"/>
              <a:stretch>
                <a:fillRect/>
              </a:stretch>
            </p:blipFill>
            <p:spPr>
              <a:xfrm>
                <a:off x="2917326" y="1876813"/>
                <a:ext cx="341406" cy="493819"/>
              </a:xfrm>
              <a:prstGeom prst="rect">
                <a:avLst/>
              </a:prstGeom>
            </p:spPr>
          </p:pic>
          <p:sp>
            <p:nvSpPr>
              <p:cNvPr id="22" name="Rectángulo 21"/>
              <p:cNvSpPr/>
              <p:nvPr/>
            </p:nvSpPr>
            <p:spPr>
              <a:xfrm>
                <a:off x="3845817" y="1928925"/>
                <a:ext cx="242374" cy="369332"/>
              </a:xfrm>
              <a:prstGeom prst="rect">
                <a:avLst/>
              </a:prstGeom>
            </p:spPr>
            <p:txBody>
              <a:bodyPr wrap="none">
                <a:spAutoFit/>
              </a:bodyPr>
              <a:lstStyle/>
              <a:p>
                <a:r>
                  <a:rPr lang="es-CO" dirty="0" smtClean="0"/>
                  <a:t>,</a:t>
                </a:r>
                <a:endParaRPr lang="es-CO" dirty="0"/>
              </a:p>
            </p:txBody>
          </p:sp>
        </p:grpSp>
        <p:pic>
          <p:nvPicPr>
            <p:cNvPr id="12" name="Imagen 11"/>
            <p:cNvPicPr>
              <a:picLocks noChangeAspect="1"/>
            </p:cNvPicPr>
            <p:nvPr/>
          </p:nvPicPr>
          <p:blipFill>
            <a:blip r:embed="rId8"/>
            <a:stretch>
              <a:fillRect/>
            </a:stretch>
          </p:blipFill>
          <p:spPr>
            <a:xfrm>
              <a:off x="5580158" y="2634376"/>
              <a:ext cx="356128" cy="356128"/>
            </a:xfrm>
            <a:prstGeom prst="rect">
              <a:avLst/>
            </a:prstGeom>
          </p:spPr>
        </p:pic>
      </p:grpSp>
      <p:sp>
        <p:nvSpPr>
          <p:cNvPr id="32" name="Rectángulo 31"/>
          <p:cNvSpPr/>
          <p:nvPr/>
        </p:nvSpPr>
        <p:spPr>
          <a:xfrm>
            <a:off x="10100730" y="2718179"/>
            <a:ext cx="242374" cy="369332"/>
          </a:xfrm>
          <a:prstGeom prst="rect">
            <a:avLst/>
          </a:prstGeom>
        </p:spPr>
        <p:txBody>
          <a:bodyPr wrap="none">
            <a:spAutoFit/>
          </a:bodyPr>
          <a:lstStyle/>
          <a:p>
            <a:r>
              <a:rPr lang="es-CO" dirty="0" smtClean="0"/>
              <a:t>,</a:t>
            </a:r>
            <a:endParaRPr lang="es-CO" dirty="0"/>
          </a:p>
        </p:txBody>
      </p:sp>
      <p:sp>
        <p:nvSpPr>
          <p:cNvPr id="34" name="Rectángulo 33"/>
          <p:cNvSpPr/>
          <p:nvPr/>
        </p:nvSpPr>
        <p:spPr>
          <a:xfrm>
            <a:off x="3372606" y="4378166"/>
            <a:ext cx="2427773" cy="523220"/>
          </a:xfrm>
          <a:prstGeom prst="rect">
            <a:avLst/>
          </a:prstGeom>
        </p:spPr>
        <p:txBody>
          <a:bodyPr wrap="square">
            <a:spAutoFit/>
          </a:bodyPr>
          <a:lstStyle/>
          <a:p>
            <a:r>
              <a:rPr lang="es-CO" sz="2800" dirty="0" smtClean="0"/>
              <a:t>Vec_1[ </a:t>
            </a:r>
            <a:r>
              <a:rPr lang="es-CO" sz="2000" dirty="0" smtClean="0"/>
              <a:t>C</a:t>
            </a:r>
            <a:r>
              <a:rPr lang="es-CO" sz="2800" dirty="0" smtClean="0"/>
              <a:t>(      ) ]</a:t>
            </a:r>
            <a:endParaRPr lang="es-CO" sz="2800" dirty="0"/>
          </a:p>
        </p:txBody>
      </p:sp>
      <p:cxnSp>
        <p:nvCxnSpPr>
          <p:cNvPr id="35" name="Conector recto de flecha 34"/>
          <p:cNvCxnSpPr/>
          <p:nvPr/>
        </p:nvCxnSpPr>
        <p:spPr>
          <a:xfrm>
            <a:off x="5158704" y="2196593"/>
            <a:ext cx="0" cy="317629"/>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35"/>
          <p:cNvCxnSpPr/>
          <p:nvPr/>
        </p:nvCxnSpPr>
        <p:spPr>
          <a:xfrm>
            <a:off x="5158704" y="2196593"/>
            <a:ext cx="5285814" cy="0"/>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37" name="Conector recto de flecha 36"/>
          <p:cNvCxnSpPr/>
          <p:nvPr/>
        </p:nvCxnSpPr>
        <p:spPr>
          <a:xfrm>
            <a:off x="10444518" y="2196593"/>
            <a:ext cx="0" cy="317629"/>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38" name="Imagen 37"/>
          <p:cNvPicPr>
            <a:picLocks noChangeAspect="1"/>
          </p:cNvPicPr>
          <p:nvPr/>
        </p:nvPicPr>
        <p:blipFill>
          <a:blip r:embed="rId6"/>
          <a:stretch>
            <a:fillRect/>
          </a:stretch>
        </p:blipFill>
        <p:spPr>
          <a:xfrm>
            <a:off x="4788418" y="4437766"/>
            <a:ext cx="458315" cy="458315"/>
          </a:xfrm>
          <a:prstGeom prst="rect">
            <a:avLst/>
          </a:prstGeom>
        </p:spPr>
      </p:pic>
      <p:cxnSp>
        <p:nvCxnSpPr>
          <p:cNvPr id="39" name="Conector recto de flecha 38"/>
          <p:cNvCxnSpPr/>
          <p:nvPr/>
        </p:nvCxnSpPr>
        <p:spPr>
          <a:xfrm>
            <a:off x="5907766" y="4644770"/>
            <a:ext cx="8811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4" name="Grupo 53"/>
          <p:cNvGrpSpPr/>
          <p:nvPr/>
        </p:nvGrpSpPr>
        <p:grpSpPr>
          <a:xfrm>
            <a:off x="7572516" y="2532960"/>
            <a:ext cx="4023901" cy="630229"/>
            <a:chOff x="7376573" y="3029574"/>
            <a:chExt cx="4023901" cy="630229"/>
          </a:xfrm>
        </p:grpSpPr>
        <p:sp>
          <p:nvSpPr>
            <p:cNvPr id="23" name="CuadroTexto 22"/>
            <p:cNvSpPr txBox="1"/>
            <p:nvPr/>
          </p:nvSpPr>
          <p:spPr>
            <a:xfrm>
              <a:off x="7376573" y="3029574"/>
              <a:ext cx="606829" cy="584775"/>
            </a:xfrm>
            <a:prstGeom prst="rect">
              <a:avLst/>
            </a:prstGeom>
            <a:noFill/>
          </p:spPr>
          <p:txBody>
            <a:bodyPr wrap="square" rtlCol="0">
              <a:spAutoFit/>
            </a:bodyPr>
            <a:lstStyle/>
            <a:p>
              <a:r>
                <a:rPr lang="es-CO" sz="2400" dirty="0" smtClean="0"/>
                <a:t>C</a:t>
              </a:r>
              <a:r>
                <a:rPr lang="es-CO" sz="3200" dirty="0" smtClean="0"/>
                <a:t>(</a:t>
              </a:r>
              <a:endParaRPr lang="es-CO" sz="3200" dirty="0"/>
            </a:p>
          </p:txBody>
        </p:sp>
        <p:pic>
          <p:nvPicPr>
            <p:cNvPr id="24" name="Imagen 23"/>
            <p:cNvPicPr>
              <a:picLocks noChangeAspect="1"/>
            </p:cNvPicPr>
            <p:nvPr/>
          </p:nvPicPr>
          <p:blipFill>
            <a:blip r:embed="rId3"/>
            <a:stretch>
              <a:fillRect/>
            </a:stretch>
          </p:blipFill>
          <p:spPr>
            <a:xfrm>
              <a:off x="7862494" y="3166730"/>
              <a:ext cx="440695" cy="370544"/>
            </a:xfrm>
            <a:prstGeom prst="rect">
              <a:avLst/>
            </a:prstGeom>
          </p:spPr>
        </p:pic>
        <p:pic>
          <p:nvPicPr>
            <p:cNvPr id="26" name="Imagen 25"/>
            <p:cNvPicPr>
              <a:picLocks noChangeAspect="1"/>
            </p:cNvPicPr>
            <p:nvPr/>
          </p:nvPicPr>
          <p:blipFill>
            <a:blip r:embed="rId4"/>
            <a:stretch>
              <a:fillRect/>
            </a:stretch>
          </p:blipFill>
          <p:spPr>
            <a:xfrm>
              <a:off x="8561381" y="3094240"/>
              <a:ext cx="502798" cy="398241"/>
            </a:xfrm>
            <a:prstGeom prst="rect">
              <a:avLst/>
            </a:prstGeom>
          </p:spPr>
        </p:pic>
        <p:pic>
          <p:nvPicPr>
            <p:cNvPr id="27" name="Imagen 26"/>
            <p:cNvPicPr>
              <a:picLocks noChangeAspect="1"/>
            </p:cNvPicPr>
            <p:nvPr/>
          </p:nvPicPr>
          <p:blipFill>
            <a:blip r:embed="rId5"/>
            <a:stretch>
              <a:fillRect/>
            </a:stretch>
          </p:blipFill>
          <p:spPr>
            <a:xfrm>
              <a:off x="9339377" y="3166730"/>
              <a:ext cx="543781" cy="339600"/>
            </a:xfrm>
            <a:prstGeom prst="rect">
              <a:avLst/>
            </a:prstGeom>
          </p:spPr>
        </p:pic>
        <p:sp>
          <p:nvSpPr>
            <p:cNvPr id="28" name="Rectángulo 27"/>
            <p:cNvSpPr/>
            <p:nvPr/>
          </p:nvSpPr>
          <p:spPr>
            <a:xfrm rot="10800000">
              <a:off x="11090774" y="3075028"/>
              <a:ext cx="309700" cy="584775"/>
            </a:xfrm>
            <a:prstGeom prst="rect">
              <a:avLst/>
            </a:prstGeom>
          </p:spPr>
          <p:txBody>
            <a:bodyPr wrap="none">
              <a:spAutoFit/>
            </a:bodyPr>
            <a:lstStyle/>
            <a:p>
              <a:r>
                <a:rPr lang="es-CO" sz="3200" dirty="0"/>
                <a:t>(</a:t>
              </a:r>
            </a:p>
          </p:txBody>
        </p:sp>
        <p:sp>
          <p:nvSpPr>
            <p:cNvPr id="29" name="Rectángulo 28"/>
            <p:cNvSpPr/>
            <p:nvPr/>
          </p:nvSpPr>
          <p:spPr>
            <a:xfrm>
              <a:off x="10515522" y="3224924"/>
              <a:ext cx="242374" cy="369332"/>
            </a:xfrm>
            <a:prstGeom prst="rect">
              <a:avLst/>
            </a:prstGeom>
          </p:spPr>
          <p:txBody>
            <a:bodyPr wrap="none">
              <a:spAutoFit/>
            </a:bodyPr>
            <a:lstStyle/>
            <a:p>
              <a:r>
                <a:rPr lang="es-CO" dirty="0" smtClean="0"/>
                <a:t>,</a:t>
              </a:r>
              <a:endParaRPr lang="es-CO" dirty="0"/>
            </a:p>
          </p:txBody>
        </p:sp>
        <p:sp>
          <p:nvSpPr>
            <p:cNvPr id="30" name="Rectángulo 29"/>
            <p:cNvSpPr/>
            <p:nvPr/>
          </p:nvSpPr>
          <p:spPr>
            <a:xfrm>
              <a:off x="8309982" y="3167942"/>
              <a:ext cx="242374" cy="369332"/>
            </a:xfrm>
            <a:prstGeom prst="rect">
              <a:avLst/>
            </a:prstGeom>
          </p:spPr>
          <p:txBody>
            <a:bodyPr wrap="none">
              <a:spAutoFit/>
            </a:bodyPr>
            <a:lstStyle/>
            <a:p>
              <a:r>
                <a:rPr lang="es-CO" dirty="0"/>
                <a:t>,</a:t>
              </a:r>
            </a:p>
          </p:txBody>
        </p:sp>
        <p:pic>
          <p:nvPicPr>
            <p:cNvPr id="31" name="Imagen 30"/>
            <p:cNvPicPr>
              <a:picLocks noChangeAspect="1"/>
            </p:cNvPicPr>
            <p:nvPr/>
          </p:nvPicPr>
          <p:blipFill>
            <a:blip r:embed="rId7"/>
            <a:stretch>
              <a:fillRect/>
            </a:stretch>
          </p:blipFill>
          <p:spPr>
            <a:xfrm>
              <a:off x="8976296" y="3162681"/>
              <a:ext cx="341406" cy="493819"/>
            </a:xfrm>
            <a:prstGeom prst="rect">
              <a:avLst/>
            </a:prstGeom>
          </p:spPr>
        </p:pic>
        <p:pic>
          <p:nvPicPr>
            <p:cNvPr id="33" name="Imagen 32"/>
            <p:cNvPicPr>
              <a:picLocks noChangeAspect="1"/>
            </p:cNvPicPr>
            <p:nvPr/>
          </p:nvPicPr>
          <p:blipFill>
            <a:blip r:embed="rId9"/>
            <a:stretch>
              <a:fillRect/>
            </a:stretch>
          </p:blipFill>
          <p:spPr>
            <a:xfrm>
              <a:off x="10085140" y="3090355"/>
              <a:ext cx="452910" cy="482936"/>
            </a:xfrm>
            <a:prstGeom prst="rect">
              <a:avLst/>
            </a:prstGeom>
          </p:spPr>
        </p:pic>
        <p:pic>
          <p:nvPicPr>
            <p:cNvPr id="40" name="Imagen 39"/>
            <p:cNvPicPr>
              <a:picLocks noChangeAspect="1"/>
            </p:cNvPicPr>
            <p:nvPr/>
          </p:nvPicPr>
          <p:blipFill>
            <a:blip r:embed="rId8"/>
            <a:stretch>
              <a:fillRect/>
            </a:stretch>
          </p:blipFill>
          <p:spPr>
            <a:xfrm>
              <a:off x="10757896" y="3177215"/>
              <a:ext cx="356128" cy="356128"/>
            </a:xfrm>
            <a:prstGeom prst="rect">
              <a:avLst/>
            </a:prstGeom>
          </p:spPr>
        </p:pic>
      </p:grpSp>
      <p:pic>
        <p:nvPicPr>
          <p:cNvPr id="41" name="Imagen 40"/>
          <p:cNvPicPr>
            <a:picLocks noChangeAspect="1"/>
          </p:cNvPicPr>
          <p:nvPr/>
        </p:nvPicPr>
        <p:blipFill>
          <a:blip r:embed="rId9"/>
          <a:stretch>
            <a:fillRect/>
          </a:stretch>
        </p:blipFill>
        <p:spPr>
          <a:xfrm>
            <a:off x="6978817" y="4403302"/>
            <a:ext cx="452910" cy="482936"/>
          </a:xfrm>
          <a:prstGeom prst="rect">
            <a:avLst/>
          </a:prstGeom>
        </p:spPr>
      </p:pic>
      <p:pic>
        <p:nvPicPr>
          <p:cNvPr id="42" name="Imagen 41"/>
          <p:cNvPicPr>
            <a:picLocks noChangeAspect="1"/>
          </p:cNvPicPr>
          <p:nvPr/>
        </p:nvPicPr>
        <p:blipFill>
          <a:blip r:embed="rId9"/>
          <a:stretch>
            <a:fillRect/>
          </a:stretch>
        </p:blipFill>
        <p:spPr>
          <a:xfrm>
            <a:off x="4993318" y="3686432"/>
            <a:ext cx="452910" cy="482936"/>
          </a:xfrm>
          <a:prstGeom prst="rect">
            <a:avLst/>
          </a:prstGeom>
        </p:spPr>
      </p:pic>
      <p:cxnSp>
        <p:nvCxnSpPr>
          <p:cNvPr id="43" name="Conector recto de flecha 42"/>
          <p:cNvCxnSpPr/>
          <p:nvPr/>
        </p:nvCxnSpPr>
        <p:spPr>
          <a:xfrm flipH="1">
            <a:off x="5087866" y="3151102"/>
            <a:ext cx="2" cy="526546"/>
          </a:xfrm>
          <a:prstGeom prst="straightConnector1">
            <a:avLst/>
          </a:prstGeom>
          <a:ln w="158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6" name="Conector recto 45"/>
          <p:cNvCxnSpPr/>
          <p:nvPr/>
        </p:nvCxnSpPr>
        <p:spPr>
          <a:xfrm>
            <a:off x="7572516" y="4644770"/>
            <a:ext cx="2974706" cy="0"/>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47" name="Conector recto de flecha 46"/>
          <p:cNvCxnSpPr/>
          <p:nvPr/>
        </p:nvCxnSpPr>
        <p:spPr>
          <a:xfrm flipH="1" flipV="1">
            <a:off x="10530976" y="3127373"/>
            <a:ext cx="16246" cy="1517397"/>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1" name="Conector recto de flecha 50"/>
          <p:cNvCxnSpPr/>
          <p:nvPr/>
        </p:nvCxnSpPr>
        <p:spPr>
          <a:xfrm flipH="1" flipV="1">
            <a:off x="5258992" y="3149048"/>
            <a:ext cx="6467" cy="505943"/>
          </a:xfrm>
          <a:prstGeom prst="straightConnector1">
            <a:avLst/>
          </a:prstGeom>
          <a:ln w="158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48" name="Imagen 47"/>
          <p:cNvPicPr>
            <a:picLocks noChangeAspect="1"/>
          </p:cNvPicPr>
          <p:nvPr/>
        </p:nvPicPr>
        <p:blipFill>
          <a:blip r:embed="rId10"/>
          <a:stretch>
            <a:fillRect/>
          </a:stretch>
        </p:blipFill>
        <p:spPr>
          <a:xfrm>
            <a:off x="91441" y="247472"/>
            <a:ext cx="822960" cy="324716"/>
          </a:xfrm>
          <a:prstGeom prst="rect">
            <a:avLst/>
          </a:prstGeom>
        </p:spPr>
      </p:pic>
    </p:spTree>
    <p:extLst>
      <p:ext uri="{BB962C8B-B14F-4D97-AF65-F5344CB8AC3E}">
        <p14:creationId xmlns:p14="http://schemas.microsoft.com/office/powerpoint/2010/main" val="117701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1"/>
          <p:cNvSpPr txBox="1">
            <a:spLocks/>
          </p:cNvSpPr>
          <p:nvPr/>
        </p:nvSpPr>
        <p:spPr>
          <a:xfrm>
            <a:off x="1955322" y="1831125"/>
            <a:ext cx="798488" cy="37424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s-ES" sz="4000" dirty="0">
              <a:solidFill>
                <a:srgbClr val="19937C"/>
              </a:solidFill>
              <a:latin typeface="Ancizar Sans Extrabold"/>
              <a:cs typeface="Ancizar Sans Extrabold"/>
            </a:endParaRPr>
          </a:p>
        </p:txBody>
      </p:sp>
      <p:pic>
        <p:nvPicPr>
          <p:cNvPr id="1026"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05476" y="6401750"/>
            <a:ext cx="1473609" cy="307777"/>
          </a:xfrm>
          <a:prstGeom prst="rect">
            <a:avLst/>
          </a:prstGeom>
        </p:spPr>
        <p:txBody>
          <a:bodyPr wrap="none">
            <a:spAutoFit/>
          </a:bodyPr>
          <a:lstStyle/>
          <a:p>
            <a:r>
              <a:rPr lang="es-CO" sz="1400" dirty="0" smtClean="0">
                <a:solidFill>
                  <a:schemeClr val="bg1">
                    <a:lumMod val="65000"/>
                  </a:schemeClr>
                </a:solidFill>
                <a:effectLst>
                  <a:outerShdw blurRad="38100" dist="38100" dir="2700000" algn="tl">
                    <a:srgbClr val="000000">
                      <a:alpha val="43137"/>
                    </a:srgbClr>
                  </a:outerShdw>
                </a:effectLst>
              </a:rPr>
              <a:t>Primer curso de R</a:t>
            </a:r>
            <a:endParaRPr lang="es-CO" sz="1400" dirty="0">
              <a:solidFill>
                <a:schemeClr val="bg1">
                  <a:lumMod val="65000"/>
                </a:schemeClr>
              </a:solidFill>
              <a:effectLst>
                <a:outerShdw blurRad="38100" dist="38100" dir="2700000" algn="tl">
                  <a:srgbClr val="000000">
                    <a:alpha val="43137"/>
                  </a:srgbClr>
                </a:outerShdw>
              </a:effectLst>
            </a:endParaRPr>
          </a:p>
        </p:txBody>
      </p:sp>
      <p:sp>
        <p:nvSpPr>
          <p:cNvPr id="5" name="CuadroTexto 4"/>
          <p:cNvSpPr txBox="1"/>
          <p:nvPr/>
        </p:nvSpPr>
        <p:spPr>
          <a:xfrm>
            <a:off x="648393" y="551330"/>
            <a:ext cx="5511338" cy="369332"/>
          </a:xfrm>
          <a:prstGeom prst="rect">
            <a:avLst/>
          </a:prstGeom>
          <a:noFill/>
        </p:spPr>
        <p:txBody>
          <a:bodyPr wrap="square" rtlCol="0">
            <a:spAutoFit/>
          </a:bodyPr>
          <a:lstStyle/>
          <a:p>
            <a:r>
              <a:rPr lang="es-CO" b="1" dirty="0" smtClean="0"/>
              <a:t>VECTORES EN R</a:t>
            </a:r>
            <a:endParaRPr lang="es-CO" b="1" dirty="0"/>
          </a:p>
        </p:txBody>
      </p:sp>
      <p:sp>
        <p:nvSpPr>
          <p:cNvPr id="6" name="Rectángulo 5"/>
          <p:cNvSpPr/>
          <p:nvPr/>
        </p:nvSpPr>
        <p:spPr>
          <a:xfrm>
            <a:off x="970931" y="1179230"/>
            <a:ext cx="4755661" cy="369332"/>
          </a:xfrm>
          <a:prstGeom prst="rect">
            <a:avLst/>
          </a:prstGeom>
        </p:spPr>
        <p:txBody>
          <a:bodyPr wrap="none">
            <a:spAutoFit/>
          </a:bodyPr>
          <a:lstStyle/>
          <a:p>
            <a:r>
              <a:rPr lang="es-CO" b="1" dirty="0" smtClean="0">
                <a:solidFill>
                  <a:srgbClr val="00B050"/>
                </a:solidFill>
              </a:rPr>
              <a:t>ANEXAR/ADICIONAR ELEMENTOS A UN VECTOR</a:t>
            </a:r>
            <a:endParaRPr lang="es-CO" b="1" dirty="0">
              <a:solidFill>
                <a:srgbClr val="FF0000"/>
              </a:solidFill>
            </a:endParaRPr>
          </a:p>
        </p:txBody>
      </p:sp>
      <p:sp>
        <p:nvSpPr>
          <p:cNvPr id="7" name="Rectángulo 6"/>
          <p:cNvSpPr/>
          <p:nvPr/>
        </p:nvSpPr>
        <p:spPr>
          <a:xfrm>
            <a:off x="507637" y="2517386"/>
            <a:ext cx="1062855" cy="523220"/>
          </a:xfrm>
          <a:prstGeom prst="rect">
            <a:avLst/>
          </a:prstGeom>
        </p:spPr>
        <p:txBody>
          <a:bodyPr wrap="none">
            <a:spAutoFit/>
          </a:bodyPr>
          <a:lstStyle/>
          <a:p>
            <a:r>
              <a:rPr lang="es-CO" sz="2800" dirty="0" smtClean="0"/>
              <a:t>Vec_1</a:t>
            </a:r>
            <a:endParaRPr lang="es-CO" sz="2800" dirty="0"/>
          </a:p>
        </p:txBody>
      </p:sp>
      <p:sp>
        <p:nvSpPr>
          <p:cNvPr id="8" name="Rectángulo 7"/>
          <p:cNvSpPr/>
          <p:nvPr/>
        </p:nvSpPr>
        <p:spPr>
          <a:xfrm>
            <a:off x="1674556" y="2492448"/>
            <a:ext cx="514885" cy="584775"/>
          </a:xfrm>
          <a:prstGeom prst="rect">
            <a:avLst/>
          </a:prstGeom>
        </p:spPr>
        <p:txBody>
          <a:bodyPr wrap="none">
            <a:spAutoFit/>
          </a:bodyPr>
          <a:lstStyle/>
          <a:p>
            <a:r>
              <a:rPr lang="es-CO" sz="3200" dirty="0" smtClean="0">
                <a:solidFill>
                  <a:srgbClr val="FF0000"/>
                </a:solidFill>
              </a:rPr>
              <a:t>&lt;-</a:t>
            </a:r>
            <a:endParaRPr lang="es-CO" sz="3200" dirty="0">
              <a:solidFill>
                <a:srgbClr val="FF0000"/>
              </a:solidFill>
            </a:endParaRPr>
          </a:p>
        </p:txBody>
      </p:sp>
      <p:grpSp>
        <p:nvGrpSpPr>
          <p:cNvPr id="9" name="Grupo 8"/>
          <p:cNvGrpSpPr/>
          <p:nvPr/>
        </p:nvGrpSpPr>
        <p:grpSpPr>
          <a:xfrm>
            <a:off x="2260204" y="2514222"/>
            <a:ext cx="3466388" cy="672403"/>
            <a:chOff x="2176422" y="2507041"/>
            <a:chExt cx="3466388" cy="672403"/>
          </a:xfrm>
        </p:grpSpPr>
        <p:grpSp>
          <p:nvGrpSpPr>
            <p:cNvPr id="10" name="Grupo 9"/>
            <p:cNvGrpSpPr/>
            <p:nvPr/>
          </p:nvGrpSpPr>
          <p:grpSpPr>
            <a:xfrm>
              <a:off x="2176422" y="2507041"/>
              <a:ext cx="3466388" cy="672403"/>
              <a:chOff x="1317603" y="1743706"/>
              <a:chExt cx="3466388" cy="672403"/>
            </a:xfrm>
          </p:grpSpPr>
          <p:sp>
            <p:nvSpPr>
              <p:cNvPr id="12" name="CuadroTexto 11"/>
              <p:cNvSpPr txBox="1"/>
              <p:nvPr/>
            </p:nvSpPr>
            <p:spPr>
              <a:xfrm>
                <a:off x="1317603" y="1743706"/>
                <a:ext cx="606829" cy="584775"/>
              </a:xfrm>
              <a:prstGeom prst="rect">
                <a:avLst/>
              </a:prstGeom>
              <a:noFill/>
            </p:spPr>
            <p:txBody>
              <a:bodyPr wrap="square" rtlCol="0">
                <a:spAutoFit/>
              </a:bodyPr>
              <a:lstStyle/>
              <a:p>
                <a:r>
                  <a:rPr lang="es-CO" sz="2400" dirty="0" smtClean="0"/>
                  <a:t>C</a:t>
                </a:r>
                <a:r>
                  <a:rPr lang="es-CO" sz="3200" dirty="0" smtClean="0"/>
                  <a:t>(</a:t>
                </a:r>
                <a:endParaRPr lang="es-CO" sz="3200" dirty="0"/>
              </a:p>
            </p:txBody>
          </p:sp>
          <p:pic>
            <p:nvPicPr>
              <p:cNvPr id="13" name="Imagen 12"/>
              <p:cNvPicPr>
                <a:picLocks noChangeAspect="1"/>
              </p:cNvPicPr>
              <p:nvPr/>
            </p:nvPicPr>
            <p:blipFill>
              <a:blip r:embed="rId3"/>
              <a:stretch>
                <a:fillRect/>
              </a:stretch>
            </p:blipFill>
            <p:spPr>
              <a:xfrm>
                <a:off x="1803524" y="1880862"/>
                <a:ext cx="440695" cy="370544"/>
              </a:xfrm>
              <a:prstGeom prst="rect">
                <a:avLst/>
              </a:prstGeom>
            </p:spPr>
          </p:pic>
          <p:pic>
            <p:nvPicPr>
              <p:cNvPr id="14" name="Imagen 13"/>
              <p:cNvPicPr>
                <a:picLocks noChangeAspect="1"/>
              </p:cNvPicPr>
              <p:nvPr/>
            </p:nvPicPr>
            <p:blipFill>
              <a:blip r:embed="rId4"/>
              <a:stretch>
                <a:fillRect/>
              </a:stretch>
            </p:blipFill>
            <p:spPr>
              <a:xfrm>
                <a:off x="2502411" y="1808372"/>
                <a:ext cx="502798" cy="398241"/>
              </a:xfrm>
              <a:prstGeom prst="rect">
                <a:avLst/>
              </a:prstGeom>
            </p:spPr>
          </p:pic>
          <p:pic>
            <p:nvPicPr>
              <p:cNvPr id="15" name="Imagen 14"/>
              <p:cNvPicPr>
                <a:picLocks noChangeAspect="1"/>
              </p:cNvPicPr>
              <p:nvPr/>
            </p:nvPicPr>
            <p:blipFill>
              <a:blip r:embed="rId5"/>
              <a:stretch>
                <a:fillRect/>
              </a:stretch>
            </p:blipFill>
            <p:spPr>
              <a:xfrm>
                <a:off x="3280407" y="1880862"/>
                <a:ext cx="543781" cy="339600"/>
              </a:xfrm>
              <a:prstGeom prst="rect">
                <a:avLst/>
              </a:prstGeom>
            </p:spPr>
          </p:pic>
          <p:sp>
            <p:nvSpPr>
              <p:cNvPr id="17" name="Rectángulo 16"/>
              <p:cNvSpPr/>
              <p:nvPr/>
            </p:nvSpPr>
            <p:spPr>
              <a:xfrm rot="10800000">
                <a:off x="4474291" y="1831334"/>
                <a:ext cx="309700" cy="584775"/>
              </a:xfrm>
              <a:prstGeom prst="rect">
                <a:avLst/>
              </a:prstGeom>
            </p:spPr>
            <p:txBody>
              <a:bodyPr wrap="none">
                <a:spAutoFit/>
              </a:bodyPr>
              <a:lstStyle/>
              <a:p>
                <a:r>
                  <a:rPr lang="es-CO" sz="3200" dirty="0"/>
                  <a:t>(</a:t>
                </a:r>
              </a:p>
            </p:txBody>
          </p:sp>
          <p:sp>
            <p:nvSpPr>
              <p:cNvPr id="19" name="Rectángulo 18"/>
              <p:cNvSpPr/>
              <p:nvPr/>
            </p:nvSpPr>
            <p:spPr>
              <a:xfrm>
                <a:off x="2251012" y="1882074"/>
                <a:ext cx="242374" cy="369332"/>
              </a:xfrm>
              <a:prstGeom prst="rect">
                <a:avLst/>
              </a:prstGeom>
            </p:spPr>
            <p:txBody>
              <a:bodyPr wrap="none">
                <a:spAutoFit/>
              </a:bodyPr>
              <a:lstStyle/>
              <a:p>
                <a:r>
                  <a:rPr lang="es-CO" dirty="0"/>
                  <a:t>,</a:t>
                </a:r>
              </a:p>
            </p:txBody>
          </p:sp>
          <p:pic>
            <p:nvPicPr>
              <p:cNvPr id="20" name="Imagen 19"/>
              <p:cNvPicPr>
                <a:picLocks noChangeAspect="1"/>
              </p:cNvPicPr>
              <p:nvPr/>
            </p:nvPicPr>
            <p:blipFill>
              <a:blip r:embed="rId6"/>
              <a:stretch>
                <a:fillRect/>
              </a:stretch>
            </p:blipFill>
            <p:spPr>
              <a:xfrm>
                <a:off x="2917326" y="1876813"/>
                <a:ext cx="341406" cy="493819"/>
              </a:xfrm>
              <a:prstGeom prst="rect">
                <a:avLst/>
              </a:prstGeom>
            </p:spPr>
          </p:pic>
          <p:sp>
            <p:nvSpPr>
              <p:cNvPr id="21" name="Rectángulo 20"/>
              <p:cNvSpPr/>
              <p:nvPr/>
            </p:nvSpPr>
            <p:spPr>
              <a:xfrm>
                <a:off x="3845817" y="1928925"/>
                <a:ext cx="242374" cy="369332"/>
              </a:xfrm>
              <a:prstGeom prst="rect">
                <a:avLst/>
              </a:prstGeom>
            </p:spPr>
            <p:txBody>
              <a:bodyPr wrap="none">
                <a:spAutoFit/>
              </a:bodyPr>
              <a:lstStyle/>
              <a:p>
                <a:r>
                  <a:rPr lang="es-CO" dirty="0" smtClean="0"/>
                  <a:t>,</a:t>
                </a:r>
                <a:endParaRPr lang="es-CO" dirty="0"/>
              </a:p>
            </p:txBody>
          </p:sp>
        </p:grpSp>
        <p:pic>
          <p:nvPicPr>
            <p:cNvPr id="11" name="Imagen 10"/>
            <p:cNvPicPr>
              <a:picLocks noChangeAspect="1"/>
            </p:cNvPicPr>
            <p:nvPr/>
          </p:nvPicPr>
          <p:blipFill>
            <a:blip r:embed="rId7"/>
            <a:stretch>
              <a:fillRect/>
            </a:stretch>
          </p:blipFill>
          <p:spPr>
            <a:xfrm>
              <a:off x="4976749" y="2677297"/>
              <a:ext cx="356128" cy="356128"/>
            </a:xfrm>
            <a:prstGeom prst="rect">
              <a:avLst/>
            </a:prstGeom>
          </p:spPr>
        </p:pic>
      </p:grpSp>
      <p:sp>
        <p:nvSpPr>
          <p:cNvPr id="22" name="Rectángulo 21"/>
          <p:cNvSpPr/>
          <p:nvPr/>
        </p:nvSpPr>
        <p:spPr>
          <a:xfrm>
            <a:off x="507637" y="3351870"/>
            <a:ext cx="1062855" cy="523220"/>
          </a:xfrm>
          <a:prstGeom prst="rect">
            <a:avLst/>
          </a:prstGeom>
        </p:spPr>
        <p:txBody>
          <a:bodyPr wrap="none">
            <a:spAutoFit/>
          </a:bodyPr>
          <a:lstStyle/>
          <a:p>
            <a:r>
              <a:rPr lang="es-CO" sz="2800" dirty="0" smtClean="0"/>
              <a:t>Vec_2</a:t>
            </a:r>
            <a:endParaRPr lang="es-CO" sz="2800" dirty="0"/>
          </a:p>
        </p:txBody>
      </p:sp>
      <p:sp>
        <p:nvSpPr>
          <p:cNvPr id="23" name="Rectángulo 22"/>
          <p:cNvSpPr/>
          <p:nvPr/>
        </p:nvSpPr>
        <p:spPr>
          <a:xfrm>
            <a:off x="1674556" y="3326932"/>
            <a:ext cx="514885" cy="584775"/>
          </a:xfrm>
          <a:prstGeom prst="rect">
            <a:avLst/>
          </a:prstGeom>
        </p:spPr>
        <p:txBody>
          <a:bodyPr wrap="none">
            <a:spAutoFit/>
          </a:bodyPr>
          <a:lstStyle/>
          <a:p>
            <a:r>
              <a:rPr lang="es-CO" sz="3200" dirty="0" smtClean="0">
                <a:solidFill>
                  <a:srgbClr val="FF0000"/>
                </a:solidFill>
              </a:rPr>
              <a:t>&lt;-</a:t>
            </a:r>
            <a:endParaRPr lang="es-CO" sz="3200" dirty="0">
              <a:solidFill>
                <a:srgbClr val="FF0000"/>
              </a:solidFill>
            </a:endParaRPr>
          </a:p>
        </p:txBody>
      </p:sp>
      <p:grpSp>
        <p:nvGrpSpPr>
          <p:cNvPr id="81" name="Grupo 80"/>
          <p:cNvGrpSpPr/>
          <p:nvPr/>
        </p:nvGrpSpPr>
        <p:grpSpPr>
          <a:xfrm>
            <a:off x="2325037" y="3349814"/>
            <a:ext cx="2611298" cy="671295"/>
            <a:chOff x="2325037" y="3349814"/>
            <a:chExt cx="2611298" cy="671295"/>
          </a:xfrm>
        </p:grpSpPr>
        <p:pic>
          <p:nvPicPr>
            <p:cNvPr id="36" name="Imagen 35"/>
            <p:cNvPicPr>
              <a:picLocks noChangeAspect="1"/>
            </p:cNvPicPr>
            <p:nvPr/>
          </p:nvPicPr>
          <p:blipFill>
            <a:blip r:embed="rId8"/>
            <a:stretch>
              <a:fillRect/>
            </a:stretch>
          </p:blipFill>
          <p:spPr>
            <a:xfrm>
              <a:off x="2702627" y="3436334"/>
              <a:ext cx="458315" cy="458315"/>
            </a:xfrm>
            <a:prstGeom prst="rect">
              <a:avLst/>
            </a:prstGeom>
          </p:spPr>
        </p:pic>
        <p:grpSp>
          <p:nvGrpSpPr>
            <p:cNvPr id="73" name="Grupo 72"/>
            <p:cNvGrpSpPr/>
            <p:nvPr/>
          </p:nvGrpSpPr>
          <p:grpSpPr>
            <a:xfrm>
              <a:off x="2325037" y="3349814"/>
              <a:ext cx="2611298" cy="671295"/>
              <a:chOff x="2325037" y="3349814"/>
              <a:chExt cx="2611298" cy="671295"/>
            </a:xfrm>
          </p:grpSpPr>
          <p:grpSp>
            <p:nvGrpSpPr>
              <p:cNvPr id="26" name="Grupo 25"/>
              <p:cNvGrpSpPr/>
              <p:nvPr/>
            </p:nvGrpSpPr>
            <p:grpSpPr>
              <a:xfrm>
                <a:off x="2325037" y="3349814"/>
                <a:ext cx="2010691" cy="626926"/>
                <a:chOff x="1317603" y="1743706"/>
                <a:chExt cx="1941129" cy="626926"/>
              </a:xfrm>
            </p:grpSpPr>
            <p:sp>
              <p:nvSpPr>
                <p:cNvPr id="28" name="CuadroTexto 27"/>
                <p:cNvSpPr txBox="1"/>
                <p:nvPr/>
              </p:nvSpPr>
              <p:spPr>
                <a:xfrm>
                  <a:off x="1317603" y="1743706"/>
                  <a:ext cx="606829" cy="584775"/>
                </a:xfrm>
                <a:prstGeom prst="rect">
                  <a:avLst/>
                </a:prstGeom>
                <a:noFill/>
              </p:spPr>
              <p:txBody>
                <a:bodyPr wrap="square" rtlCol="0">
                  <a:spAutoFit/>
                </a:bodyPr>
                <a:lstStyle/>
                <a:p>
                  <a:r>
                    <a:rPr lang="es-CO" sz="2400" dirty="0" smtClean="0"/>
                    <a:t>C</a:t>
                  </a:r>
                  <a:r>
                    <a:rPr lang="es-CO" sz="3200" dirty="0" smtClean="0"/>
                    <a:t>(</a:t>
                  </a:r>
                  <a:endParaRPr lang="es-CO" sz="3200" dirty="0"/>
                </a:p>
              </p:txBody>
            </p:sp>
            <p:sp>
              <p:nvSpPr>
                <p:cNvPr id="33" name="Rectángulo 32"/>
                <p:cNvSpPr/>
                <p:nvPr/>
              </p:nvSpPr>
              <p:spPr>
                <a:xfrm>
                  <a:off x="2251012" y="1882074"/>
                  <a:ext cx="242374" cy="369332"/>
                </a:xfrm>
                <a:prstGeom prst="rect">
                  <a:avLst/>
                </a:prstGeom>
              </p:spPr>
              <p:txBody>
                <a:bodyPr wrap="none">
                  <a:spAutoFit/>
                </a:bodyPr>
                <a:lstStyle/>
                <a:p>
                  <a:r>
                    <a:rPr lang="es-CO" dirty="0"/>
                    <a:t>,</a:t>
                  </a:r>
                </a:p>
              </p:txBody>
            </p:sp>
            <p:pic>
              <p:nvPicPr>
                <p:cNvPr id="34" name="Imagen 33"/>
                <p:cNvPicPr>
                  <a:picLocks noChangeAspect="1"/>
                </p:cNvPicPr>
                <p:nvPr/>
              </p:nvPicPr>
              <p:blipFill>
                <a:blip r:embed="rId6"/>
                <a:stretch>
                  <a:fillRect/>
                </a:stretch>
              </p:blipFill>
              <p:spPr>
                <a:xfrm>
                  <a:off x="2917326" y="1876813"/>
                  <a:ext cx="341406" cy="493819"/>
                </a:xfrm>
                <a:prstGeom prst="rect">
                  <a:avLst/>
                </a:prstGeom>
              </p:spPr>
            </p:pic>
          </p:grpSp>
          <p:pic>
            <p:nvPicPr>
              <p:cNvPr id="3" name="Imagen 2"/>
              <p:cNvPicPr>
                <a:picLocks noChangeAspect="1"/>
              </p:cNvPicPr>
              <p:nvPr/>
            </p:nvPicPr>
            <p:blipFill>
              <a:blip r:embed="rId9"/>
              <a:stretch>
                <a:fillRect/>
              </a:stretch>
            </p:blipFill>
            <p:spPr>
              <a:xfrm>
                <a:off x="3542178" y="3489038"/>
                <a:ext cx="368098" cy="368098"/>
              </a:xfrm>
              <a:prstGeom prst="rect">
                <a:avLst/>
              </a:prstGeom>
            </p:spPr>
          </p:pic>
          <p:pic>
            <p:nvPicPr>
              <p:cNvPr id="38" name="Imagen 37"/>
              <p:cNvPicPr>
                <a:picLocks noChangeAspect="1"/>
              </p:cNvPicPr>
              <p:nvPr/>
            </p:nvPicPr>
            <p:blipFill>
              <a:blip r:embed="rId10"/>
              <a:stretch>
                <a:fillRect/>
              </a:stretch>
            </p:blipFill>
            <p:spPr>
              <a:xfrm>
                <a:off x="4316816" y="3511116"/>
                <a:ext cx="332854" cy="332854"/>
              </a:xfrm>
              <a:prstGeom prst="rect">
                <a:avLst/>
              </a:prstGeom>
            </p:spPr>
          </p:pic>
          <p:sp>
            <p:nvSpPr>
              <p:cNvPr id="37" name="Rectángulo 36"/>
              <p:cNvSpPr/>
              <p:nvPr/>
            </p:nvSpPr>
            <p:spPr>
              <a:xfrm flipV="1">
                <a:off x="4597242" y="3436334"/>
                <a:ext cx="339093" cy="584775"/>
              </a:xfrm>
              <a:prstGeom prst="rect">
                <a:avLst/>
              </a:prstGeom>
            </p:spPr>
            <p:txBody>
              <a:bodyPr wrap="square">
                <a:spAutoFit/>
              </a:bodyPr>
              <a:lstStyle/>
              <a:p>
                <a:r>
                  <a:rPr lang="es-CO" sz="3200" dirty="0"/>
                  <a:t>(</a:t>
                </a:r>
              </a:p>
            </p:txBody>
          </p:sp>
        </p:grpSp>
      </p:grpSp>
      <p:grpSp>
        <p:nvGrpSpPr>
          <p:cNvPr id="40" name="Grupo 39"/>
          <p:cNvGrpSpPr/>
          <p:nvPr/>
        </p:nvGrpSpPr>
        <p:grpSpPr>
          <a:xfrm>
            <a:off x="6746862" y="3107496"/>
            <a:ext cx="5202954" cy="657675"/>
            <a:chOff x="6742008" y="3300203"/>
            <a:chExt cx="5202954" cy="657675"/>
          </a:xfrm>
        </p:grpSpPr>
        <p:grpSp>
          <p:nvGrpSpPr>
            <p:cNvPr id="42" name="Grupo 41"/>
            <p:cNvGrpSpPr/>
            <p:nvPr/>
          </p:nvGrpSpPr>
          <p:grpSpPr>
            <a:xfrm>
              <a:off x="6742008" y="3300203"/>
              <a:ext cx="2770588" cy="626926"/>
              <a:chOff x="1317603" y="1743706"/>
              <a:chExt cx="2770588" cy="626926"/>
            </a:xfrm>
          </p:grpSpPr>
          <p:sp>
            <p:nvSpPr>
              <p:cNvPr id="44" name="CuadroTexto 43"/>
              <p:cNvSpPr txBox="1"/>
              <p:nvPr/>
            </p:nvSpPr>
            <p:spPr>
              <a:xfrm>
                <a:off x="1317603" y="1743706"/>
                <a:ext cx="606829" cy="584775"/>
              </a:xfrm>
              <a:prstGeom prst="rect">
                <a:avLst/>
              </a:prstGeom>
              <a:noFill/>
            </p:spPr>
            <p:txBody>
              <a:bodyPr wrap="square" rtlCol="0">
                <a:spAutoFit/>
              </a:bodyPr>
              <a:lstStyle/>
              <a:p>
                <a:r>
                  <a:rPr lang="es-CO" sz="2400" dirty="0" smtClean="0"/>
                  <a:t>C</a:t>
                </a:r>
                <a:r>
                  <a:rPr lang="es-CO" sz="3200" dirty="0" smtClean="0"/>
                  <a:t>(</a:t>
                </a:r>
                <a:endParaRPr lang="es-CO" sz="3200" dirty="0"/>
              </a:p>
            </p:txBody>
          </p:sp>
          <p:pic>
            <p:nvPicPr>
              <p:cNvPr id="45" name="Imagen 44"/>
              <p:cNvPicPr>
                <a:picLocks noChangeAspect="1"/>
              </p:cNvPicPr>
              <p:nvPr/>
            </p:nvPicPr>
            <p:blipFill>
              <a:blip r:embed="rId3"/>
              <a:stretch>
                <a:fillRect/>
              </a:stretch>
            </p:blipFill>
            <p:spPr>
              <a:xfrm>
                <a:off x="1803524" y="1880862"/>
                <a:ext cx="440695" cy="370544"/>
              </a:xfrm>
              <a:prstGeom prst="rect">
                <a:avLst/>
              </a:prstGeom>
            </p:spPr>
          </p:pic>
          <p:pic>
            <p:nvPicPr>
              <p:cNvPr id="46" name="Imagen 45"/>
              <p:cNvPicPr>
                <a:picLocks noChangeAspect="1"/>
              </p:cNvPicPr>
              <p:nvPr/>
            </p:nvPicPr>
            <p:blipFill>
              <a:blip r:embed="rId4"/>
              <a:stretch>
                <a:fillRect/>
              </a:stretch>
            </p:blipFill>
            <p:spPr>
              <a:xfrm>
                <a:off x="2502411" y="1808372"/>
                <a:ext cx="502798" cy="398241"/>
              </a:xfrm>
              <a:prstGeom prst="rect">
                <a:avLst/>
              </a:prstGeom>
            </p:spPr>
          </p:pic>
          <p:pic>
            <p:nvPicPr>
              <p:cNvPr id="47" name="Imagen 46"/>
              <p:cNvPicPr>
                <a:picLocks noChangeAspect="1"/>
              </p:cNvPicPr>
              <p:nvPr/>
            </p:nvPicPr>
            <p:blipFill>
              <a:blip r:embed="rId5"/>
              <a:stretch>
                <a:fillRect/>
              </a:stretch>
            </p:blipFill>
            <p:spPr>
              <a:xfrm>
                <a:off x="3280407" y="1880862"/>
                <a:ext cx="543781" cy="339600"/>
              </a:xfrm>
              <a:prstGeom prst="rect">
                <a:avLst/>
              </a:prstGeom>
            </p:spPr>
          </p:pic>
          <p:sp>
            <p:nvSpPr>
              <p:cNvPr id="49" name="Rectángulo 48"/>
              <p:cNvSpPr/>
              <p:nvPr/>
            </p:nvSpPr>
            <p:spPr>
              <a:xfrm>
                <a:off x="2251012" y="1882074"/>
                <a:ext cx="242374" cy="369332"/>
              </a:xfrm>
              <a:prstGeom prst="rect">
                <a:avLst/>
              </a:prstGeom>
            </p:spPr>
            <p:txBody>
              <a:bodyPr wrap="none">
                <a:spAutoFit/>
              </a:bodyPr>
              <a:lstStyle/>
              <a:p>
                <a:r>
                  <a:rPr lang="es-CO" dirty="0"/>
                  <a:t>,</a:t>
                </a:r>
              </a:p>
            </p:txBody>
          </p:sp>
          <p:pic>
            <p:nvPicPr>
              <p:cNvPr id="50" name="Imagen 49"/>
              <p:cNvPicPr>
                <a:picLocks noChangeAspect="1"/>
              </p:cNvPicPr>
              <p:nvPr/>
            </p:nvPicPr>
            <p:blipFill>
              <a:blip r:embed="rId6"/>
              <a:stretch>
                <a:fillRect/>
              </a:stretch>
            </p:blipFill>
            <p:spPr>
              <a:xfrm>
                <a:off x="2917326" y="1876813"/>
                <a:ext cx="341406" cy="493819"/>
              </a:xfrm>
              <a:prstGeom prst="rect">
                <a:avLst/>
              </a:prstGeom>
            </p:spPr>
          </p:pic>
          <p:sp>
            <p:nvSpPr>
              <p:cNvPr id="51" name="Rectángulo 50"/>
              <p:cNvSpPr/>
              <p:nvPr/>
            </p:nvSpPr>
            <p:spPr>
              <a:xfrm>
                <a:off x="3845817" y="1928925"/>
                <a:ext cx="242374" cy="369332"/>
              </a:xfrm>
              <a:prstGeom prst="rect">
                <a:avLst/>
              </a:prstGeom>
            </p:spPr>
            <p:txBody>
              <a:bodyPr wrap="none">
                <a:spAutoFit/>
              </a:bodyPr>
              <a:lstStyle/>
              <a:p>
                <a:r>
                  <a:rPr lang="es-CO" dirty="0" smtClean="0"/>
                  <a:t>,</a:t>
                </a:r>
                <a:endParaRPr lang="es-CO" dirty="0"/>
              </a:p>
            </p:txBody>
          </p:sp>
        </p:grpSp>
        <p:pic>
          <p:nvPicPr>
            <p:cNvPr id="43" name="Imagen 42"/>
            <p:cNvPicPr>
              <a:picLocks noChangeAspect="1"/>
            </p:cNvPicPr>
            <p:nvPr/>
          </p:nvPicPr>
          <p:blipFill>
            <a:blip r:embed="rId7"/>
            <a:stretch>
              <a:fillRect/>
            </a:stretch>
          </p:blipFill>
          <p:spPr>
            <a:xfrm>
              <a:off x="9542335" y="3470459"/>
              <a:ext cx="356128" cy="356128"/>
            </a:xfrm>
            <a:prstGeom prst="rect">
              <a:avLst/>
            </a:prstGeom>
          </p:spPr>
        </p:pic>
        <p:sp>
          <p:nvSpPr>
            <p:cNvPr id="52" name="Rectángulo 51"/>
            <p:cNvSpPr/>
            <p:nvPr/>
          </p:nvSpPr>
          <p:spPr>
            <a:xfrm rot="10800000">
              <a:off x="11635262" y="3373103"/>
              <a:ext cx="309700" cy="584775"/>
            </a:xfrm>
            <a:prstGeom prst="rect">
              <a:avLst/>
            </a:prstGeom>
          </p:spPr>
          <p:txBody>
            <a:bodyPr wrap="none">
              <a:spAutoFit/>
            </a:bodyPr>
            <a:lstStyle/>
            <a:p>
              <a:r>
                <a:rPr lang="es-CO" sz="3200" dirty="0"/>
                <a:t>(</a:t>
              </a:r>
            </a:p>
          </p:txBody>
        </p:sp>
        <p:sp>
          <p:nvSpPr>
            <p:cNvPr id="53" name="Rectángulo 52"/>
            <p:cNvSpPr/>
            <p:nvPr/>
          </p:nvSpPr>
          <p:spPr>
            <a:xfrm>
              <a:off x="9921448" y="3485422"/>
              <a:ext cx="242374" cy="369332"/>
            </a:xfrm>
            <a:prstGeom prst="rect">
              <a:avLst/>
            </a:prstGeom>
          </p:spPr>
          <p:txBody>
            <a:bodyPr wrap="none">
              <a:spAutoFit/>
            </a:bodyPr>
            <a:lstStyle/>
            <a:p>
              <a:r>
                <a:rPr lang="es-CO" dirty="0" smtClean="0"/>
                <a:t>,</a:t>
              </a:r>
              <a:endParaRPr lang="es-CO" dirty="0"/>
            </a:p>
          </p:txBody>
        </p:sp>
        <p:pic>
          <p:nvPicPr>
            <p:cNvPr id="54" name="Imagen 53"/>
            <p:cNvPicPr>
              <a:picLocks noChangeAspect="1"/>
            </p:cNvPicPr>
            <p:nvPr/>
          </p:nvPicPr>
          <p:blipFill>
            <a:blip r:embed="rId8"/>
            <a:stretch>
              <a:fillRect/>
            </a:stretch>
          </p:blipFill>
          <p:spPr>
            <a:xfrm>
              <a:off x="10145275" y="3411935"/>
              <a:ext cx="458315" cy="458315"/>
            </a:xfrm>
            <a:prstGeom prst="rect">
              <a:avLst/>
            </a:prstGeom>
          </p:spPr>
        </p:pic>
        <p:pic>
          <p:nvPicPr>
            <p:cNvPr id="55" name="Imagen 54"/>
            <p:cNvPicPr>
              <a:picLocks noChangeAspect="1"/>
            </p:cNvPicPr>
            <p:nvPr/>
          </p:nvPicPr>
          <p:blipFill>
            <a:blip r:embed="rId9"/>
            <a:stretch>
              <a:fillRect/>
            </a:stretch>
          </p:blipFill>
          <p:spPr>
            <a:xfrm>
              <a:off x="10816681" y="3470459"/>
              <a:ext cx="341436" cy="341436"/>
            </a:xfrm>
            <a:prstGeom prst="rect">
              <a:avLst/>
            </a:prstGeom>
          </p:spPr>
        </p:pic>
        <p:pic>
          <p:nvPicPr>
            <p:cNvPr id="56" name="Imagen 55"/>
            <p:cNvPicPr>
              <a:picLocks noChangeAspect="1"/>
            </p:cNvPicPr>
            <p:nvPr/>
          </p:nvPicPr>
          <p:blipFill>
            <a:blip r:embed="rId10"/>
            <a:stretch>
              <a:fillRect/>
            </a:stretch>
          </p:blipFill>
          <p:spPr>
            <a:xfrm>
              <a:off x="11350355" y="3470459"/>
              <a:ext cx="299833" cy="316136"/>
            </a:xfrm>
            <a:prstGeom prst="rect">
              <a:avLst/>
            </a:prstGeom>
          </p:spPr>
        </p:pic>
        <p:sp>
          <p:nvSpPr>
            <p:cNvPr id="57" name="Rectángulo 56"/>
            <p:cNvSpPr/>
            <p:nvPr/>
          </p:nvSpPr>
          <p:spPr>
            <a:xfrm>
              <a:off x="10531142" y="3469400"/>
              <a:ext cx="242374" cy="369332"/>
            </a:xfrm>
            <a:prstGeom prst="rect">
              <a:avLst/>
            </a:prstGeom>
          </p:spPr>
          <p:txBody>
            <a:bodyPr wrap="none">
              <a:spAutoFit/>
            </a:bodyPr>
            <a:lstStyle/>
            <a:p>
              <a:r>
                <a:rPr lang="es-CO" dirty="0" smtClean="0"/>
                <a:t>,</a:t>
              </a:r>
              <a:endParaRPr lang="es-CO" dirty="0"/>
            </a:p>
          </p:txBody>
        </p:sp>
        <p:sp>
          <p:nvSpPr>
            <p:cNvPr id="58" name="Rectángulo 57"/>
            <p:cNvSpPr/>
            <p:nvPr/>
          </p:nvSpPr>
          <p:spPr>
            <a:xfrm>
              <a:off x="11109428" y="3485422"/>
              <a:ext cx="242374" cy="369332"/>
            </a:xfrm>
            <a:prstGeom prst="rect">
              <a:avLst/>
            </a:prstGeom>
          </p:spPr>
          <p:txBody>
            <a:bodyPr wrap="none">
              <a:spAutoFit/>
            </a:bodyPr>
            <a:lstStyle/>
            <a:p>
              <a:r>
                <a:rPr lang="es-CO" dirty="0" smtClean="0"/>
                <a:t>,</a:t>
              </a:r>
              <a:endParaRPr lang="es-CO" dirty="0"/>
            </a:p>
          </p:txBody>
        </p:sp>
      </p:grpSp>
      <p:sp>
        <p:nvSpPr>
          <p:cNvPr id="59" name="Flecha derecha 58"/>
          <p:cNvSpPr/>
          <p:nvPr/>
        </p:nvSpPr>
        <p:spPr>
          <a:xfrm>
            <a:off x="6198904" y="3269510"/>
            <a:ext cx="390359" cy="3336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1" name="Rectángulo 60"/>
          <p:cNvSpPr/>
          <p:nvPr/>
        </p:nvSpPr>
        <p:spPr>
          <a:xfrm>
            <a:off x="2180520" y="4569735"/>
            <a:ext cx="1062855" cy="523220"/>
          </a:xfrm>
          <a:prstGeom prst="rect">
            <a:avLst/>
          </a:prstGeom>
        </p:spPr>
        <p:txBody>
          <a:bodyPr wrap="none">
            <a:spAutoFit/>
          </a:bodyPr>
          <a:lstStyle/>
          <a:p>
            <a:r>
              <a:rPr lang="es-CO" sz="2800" dirty="0" smtClean="0"/>
              <a:t>Vec_1</a:t>
            </a:r>
            <a:endParaRPr lang="es-CO" sz="2800" dirty="0"/>
          </a:p>
        </p:txBody>
      </p:sp>
      <p:sp>
        <p:nvSpPr>
          <p:cNvPr id="62" name="Rectángulo 61"/>
          <p:cNvSpPr/>
          <p:nvPr/>
        </p:nvSpPr>
        <p:spPr>
          <a:xfrm>
            <a:off x="3351565" y="4508180"/>
            <a:ext cx="514885" cy="584775"/>
          </a:xfrm>
          <a:prstGeom prst="rect">
            <a:avLst/>
          </a:prstGeom>
        </p:spPr>
        <p:txBody>
          <a:bodyPr wrap="none">
            <a:spAutoFit/>
          </a:bodyPr>
          <a:lstStyle/>
          <a:p>
            <a:r>
              <a:rPr lang="es-CO" sz="3200" dirty="0" smtClean="0">
                <a:solidFill>
                  <a:srgbClr val="FF0000"/>
                </a:solidFill>
              </a:rPr>
              <a:t>&lt;-</a:t>
            </a:r>
            <a:endParaRPr lang="es-CO" sz="3200" dirty="0">
              <a:solidFill>
                <a:srgbClr val="FF0000"/>
              </a:solidFill>
            </a:endParaRPr>
          </a:p>
        </p:txBody>
      </p:sp>
      <p:grpSp>
        <p:nvGrpSpPr>
          <p:cNvPr id="104" name="Grupo 103"/>
          <p:cNvGrpSpPr/>
          <p:nvPr/>
        </p:nvGrpSpPr>
        <p:grpSpPr>
          <a:xfrm>
            <a:off x="3951041" y="4508179"/>
            <a:ext cx="2705078" cy="662203"/>
            <a:chOff x="3951041" y="4508179"/>
            <a:chExt cx="2705078" cy="662203"/>
          </a:xfrm>
        </p:grpSpPr>
        <p:sp>
          <p:nvSpPr>
            <p:cNvPr id="64" name="CuadroTexto 63"/>
            <p:cNvSpPr txBox="1"/>
            <p:nvPr/>
          </p:nvSpPr>
          <p:spPr>
            <a:xfrm>
              <a:off x="3951041" y="4508179"/>
              <a:ext cx="606829" cy="584775"/>
            </a:xfrm>
            <a:prstGeom prst="rect">
              <a:avLst/>
            </a:prstGeom>
            <a:noFill/>
          </p:spPr>
          <p:txBody>
            <a:bodyPr wrap="square" rtlCol="0">
              <a:spAutoFit/>
            </a:bodyPr>
            <a:lstStyle/>
            <a:p>
              <a:r>
                <a:rPr lang="es-CO" sz="2400" dirty="0" smtClean="0"/>
                <a:t>C</a:t>
              </a:r>
              <a:r>
                <a:rPr lang="es-CO" sz="3200" dirty="0" smtClean="0"/>
                <a:t>(</a:t>
              </a:r>
              <a:endParaRPr lang="es-CO" sz="3200" dirty="0"/>
            </a:p>
          </p:txBody>
        </p:sp>
        <p:sp>
          <p:nvSpPr>
            <p:cNvPr id="66" name="Rectángulo 65"/>
            <p:cNvSpPr/>
            <p:nvPr/>
          </p:nvSpPr>
          <p:spPr>
            <a:xfrm rot="10800000">
              <a:off x="6346419" y="4582508"/>
              <a:ext cx="309700" cy="584775"/>
            </a:xfrm>
            <a:prstGeom prst="rect">
              <a:avLst/>
            </a:prstGeom>
          </p:spPr>
          <p:txBody>
            <a:bodyPr wrap="none">
              <a:spAutoFit/>
            </a:bodyPr>
            <a:lstStyle/>
            <a:p>
              <a:r>
                <a:rPr lang="es-CO" sz="3200" dirty="0"/>
                <a:t>(</a:t>
              </a:r>
            </a:p>
          </p:txBody>
        </p:sp>
        <p:sp>
          <p:nvSpPr>
            <p:cNvPr id="67" name="Rectángulo 66"/>
            <p:cNvSpPr/>
            <p:nvPr/>
          </p:nvSpPr>
          <p:spPr>
            <a:xfrm>
              <a:off x="4309479" y="4569734"/>
              <a:ext cx="1062855" cy="523220"/>
            </a:xfrm>
            <a:prstGeom prst="rect">
              <a:avLst/>
            </a:prstGeom>
          </p:spPr>
          <p:txBody>
            <a:bodyPr wrap="none">
              <a:spAutoFit/>
            </a:bodyPr>
            <a:lstStyle/>
            <a:p>
              <a:r>
                <a:rPr lang="es-CO" sz="2800" dirty="0" smtClean="0"/>
                <a:t>Vec_1</a:t>
              </a:r>
              <a:endParaRPr lang="es-CO" sz="2800" dirty="0"/>
            </a:p>
          </p:txBody>
        </p:sp>
        <p:sp>
          <p:nvSpPr>
            <p:cNvPr id="68" name="Rectángulo 67"/>
            <p:cNvSpPr/>
            <p:nvPr/>
          </p:nvSpPr>
          <p:spPr>
            <a:xfrm>
              <a:off x="5398693" y="4569734"/>
              <a:ext cx="1062855" cy="523220"/>
            </a:xfrm>
            <a:prstGeom prst="rect">
              <a:avLst/>
            </a:prstGeom>
          </p:spPr>
          <p:txBody>
            <a:bodyPr wrap="none">
              <a:spAutoFit/>
            </a:bodyPr>
            <a:lstStyle/>
            <a:p>
              <a:r>
                <a:rPr lang="es-CO" sz="2800" dirty="0" smtClean="0"/>
                <a:t>Vec_2</a:t>
              </a:r>
              <a:endParaRPr lang="es-CO" sz="2800" dirty="0"/>
            </a:p>
          </p:txBody>
        </p:sp>
        <p:pic>
          <p:nvPicPr>
            <p:cNvPr id="69" name="Imagen 68"/>
            <p:cNvPicPr>
              <a:picLocks noChangeAspect="1"/>
            </p:cNvPicPr>
            <p:nvPr/>
          </p:nvPicPr>
          <p:blipFill>
            <a:blip r:embed="rId6"/>
            <a:stretch>
              <a:fillRect/>
            </a:stretch>
          </p:blipFill>
          <p:spPr>
            <a:xfrm>
              <a:off x="5165634" y="4676563"/>
              <a:ext cx="353641" cy="493819"/>
            </a:xfrm>
            <a:prstGeom prst="rect">
              <a:avLst/>
            </a:prstGeom>
          </p:spPr>
        </p:pic>
      </p:grpSp>
      <p:sp>
        <p:nvSpPr>
          <p:cNvPr id="70" name="Rectángulo 69"/>
          <p:cNvSpPr/>
          <p:nvPr/>
        </p:nvSpPr>
        <p:spPr>
          <a:xfrm>
            <a:off x="2180520" y="5460936"/>
            <a:ext cx="1062855" cy="523220"/>
          </a:xfrm>
          <a:prstGeom prst="rect">
            <a:avLst/>
          </a:prstGeom>
        </p:spPr>
        <p:txBody>
          <a:bodyPr wrap="none">
            <a:spAutoFit/>
          </a:bodyPr>
          <a:lstStyle/>
          <a:p>
            <a:r>
              <a:rPr lang="es-CO" sz="2800" dirty="0" smtClean="0"/>
              <a:t>Vec_1</a:t>
            </a:r>
            <a:endParaRPr lang="es-CO" sz="2800" dirty="0"/>
          </a:p>
        </p:txBody>
      </p:sp>
      <p:sp>
        <p:nvSpPr>
          <p:cNvPr id="65" name="Rectángulo 64"/>
          <p:cNvSpPr/>
          <p:nvPr/>
        </p:nvSpPr>
        <p:spPr>
          <a:xfrm>
            <a:off x="3110621" y="5449722"/>
            <a:ext cx="1766830" cy="584775"/>
          </a:xfrm>
          <a:prstGeom prst="rect">
            <a:avLst/>
          </a:prstGeom>
        </p:spPr>
        <p:txBody>
          <a:bodyPr wrap="none">
            <a:spAutoFit/>
          </a:bodyPr>
          <a:lstStyle/>
          <a:p>
            <a:r>
              <a:rPr lang="es-CO" sz="3200" dirty="0" smtClean="0"/>
              <a:t>[ </a:t>
            </a:r>
            <a:r>
              <a:rPr lang="es-CO" sz="2400" dirty="0" smtClean="0"/>
              <a:t>c(5, 6, 7) </a:t>
            </a:r>
            <a:r>
              <a:rPr lang="es-CO" sz="3200" dirty="0" smtClean="0"/>
              <a:t>] </a:t>
            </a:r>
            <a:endParaRPr lang="es-CO" sz="3200" dirty="0"/>
          </a:p>
        </p:txBody>
      </p:sp>
      <p:grpSp>
        <p:nvGrpSpPr>
          <p:cNvPr id="91" name="Grupo 90"/>
          <p:cNvGrpSpPr/>
          <p:nvPr/>
        </p:nvGrpSpPr>
        <p:grpSpPr>
          <a:xfrm>
            <a:off x="5352925" y="5407972"/>
            <a:ext cx="2611298" cy="671295"/>
            <a:chOff x="2325037" y="3349814"/>
            <a:chExt cx="2611298" cy="671295"/>
          </a:xfrm>
        </p:grpSpPr>
        <p:pic>
          <p:nvPicPr>
            <p:cNvPr id="92" name="Imagen 91"/>
            <p:cNvPicPr>
              <a:picLocks noChangeAspect="1"/>
            </p:cNvPicPr>
            <p:nvPr/>
          </p:nvPicPr>
          <p:blipFill>
            <a:blip r:embed="rId8"/>
            <a:stretch>
              <a:fillRect/>
            </a:stretch>
          </p:blipFill>
          <p:spPr>
            <a:xfrm>
              <a:off x="2702627" y="3436334"/>
              <a:ext cx="458315" cy="458315"/>
            </a:xfrm>
            <a:prstGeom prst="rect">
              <a:avLst/>
            </a:prstGeom>
          </p:spPr>
        </p:pic>
        <p:grpSp>
          <p:nvGrpSpPr>
            <p:cNvPr id="93" name="Grupo 92"/>
            <p:cNvGrpSpPr/>
            <p:nvPr/>
          </p:nvGrpSpPr>
          <p:grpSpPr>
            <a:xfrm>
              <a:off x="2325037" y="3349814"/>
              <a:ext cx="2611298" cy="671295"/>
              <a:chOff x="2325037" y="3349814"/>
              <a:chExt cx="2611298" cy="671295"/>
            </a:xfrm>
          </p:grpSpPr>
          <p:grpSp>
            <p:nvGrpSpPr>
              <p:cNvPr id="94" name="Grupo 93"/>
              <p:cNvGrpSpPr/>
              <p:nvPr/>
            </p:nvGrpSpPr>
            <p:grpSpPr>
              <a:xfrm>
                <a:off x="2325037" y="3349814"/>
                <a:ext cx="2010691" cy="626926"/>
                <a:chOff x="1317603" y="1743706"/>
                <a:chExt cx="1941129" cy="626926"/>
              </a:xfrm>
            </p:grpSpPr>
            <p:sp>
              <p:nvSpPr>
                <p:cNvPr id="98" name="CuadroTexto 97"/>
                <p:cNvSpPr txBox="1"/>
                <p:nvPr/>
              </p:nvSpPr>
              <p:spPr>
                <a:xfrm>
                  <a:off x="1317603" y="1743706"/>
                  <a:ext cx="606829" cy="584775"/>
                </a:xfrm>
                <a:prstGeom prst="rect">
                  <a:avLst/>
                </a:prstGeom>
                <a:noFill/>
              </p:spPr>
              <p:txBody>
                <a:bodyPr wrap="square" rtlCol="0">
                  <a:spAutoFit/>
                </a:bodyPr>
                <a:lstStyle/>
                <a:p>
                  <a:r>
                    <a:rPr lang="es-CO" sz="2400" dirty="0" smtClean="0"/>
                    <a:t>C</a:t>
                  </a:r>
                  <a:r>
                    <a:rPr lang="es-CO" sz="3200" dirty="0" smtClean="0"/>
                    <a:t>(</a:t>
                  </a:r>
                  <a:endParaRPr lang="es-CO" sz="3200" dirty="0"/>
                </a:p>
              </p:txBody>
            </p:sp>
            <p:sp>
              <p:nvSpPr>
                <p:cNvPr id="99" name="Rectángulo 98"/>
                <p:cNvSpPr/>
                <p:nvPr/>
              </p:nvSpPr>
              <p:spPr>
                <a:xfrm>
                  <a:off x="2251012" y="1882074"/>
                  <a:ext cx="242374" cy="369332"/>
                </a:xfrm>
                <a:prstGeom prst="rect">
                  <a:avLst/>
                </a:prstGeom>
              </p:spPr>
              <p:txBody>
                <a:bodyPr wrap="none">
                  <a:spAutoFit/>
                </a:bodyPr>
                <a:lstStyle/>
                <a:p>
                  <a:r>
                    <a:rPr lang="es-CO" dirty="0"/>
                    <a:t>,</a:t>
                  </a:r>
                </a:p>
              </p:txBody>
            </p:sp>
            <p:pic>
              <p:nvPicPr>
                <p:cNvPr id="100" name="Imagen 99"/>
                <p:cNvPicPr>
                  <a:picLocks noChangeAspect="1"/>
                </p:cNvPicPr>
                <p:nvPr/>
              </p:nvPicPr>
              <p:blipFill>
                <a:blip r:embed="rId6"/>
                <a:stretch>
                  <a:fillRect/>
                </a:stretch>
              </p:blipFill>
              <p:spPr>
                <a:xfrm>
                  <a:off x="2917326" y="1876813"/>
                  <a:ext cx="341406" cy="493819"/>
                </a:xfrm>
                <a:prstGeom prst="rect">
                  <a:avLst/>
                </a:prstGeom>
              </p:spPr>
            </p:pic>
          </p:grpSp>
          <p:pic>
            <p:nvPicPr>
              <p:cNvPr id="95" name="Imagen 94"/>
              <p:cNvPicPr>
                <a:picLocks noChangeAspect="1"/>
              </p:cNvPicPr>
              <p:nvPr/>
            </p:nvPicPr>
            <p:blipFill>
              <a:blip r:embed="rId9"/>
              <a:stretch>
                <a:fillRect/>
              </a:stretch>
            </p:blipFill>
            <p:spPr>
              <a:xfrm>
                <a:off x="3591962" y="3516769"/>
                <a:ext cx="340745" cy="340745"/>
              </a:xfrm>
              <a:prstGeom prst="rect">
                <a:avLst/>
              </a:prstGeom>
            </p:spPr>
          </p:pic>
          <p:pic>
            <p:nvPicPr>
              <p:cNvPr id="96" name="Imagen 95"/>
              <p:cNvPicPr>
                <a:picLocks noChangeAspect="1"/>
              </p:cNvPicPr>
              <p:nvPr/>
            </p:nvPicPr>
            <p:blipFill>
              <a:blip r:embed="rId10"/>
              <a:stretch>
                <a:fillRect/>
              </a:stretch>
            </p:blipFill>
            <p:spPr>
              <a:xfrm>
                <a:off x="4307328" y="3513409"/>
                <a:ext cx="345055" cy="345055"/>
              </a:xfrm>
              <a:prstGeom prst="rect">
                <a:avLst/>
              </a:prstGeom>
            </p:spPr>
          </p:pic>
          <p:sp>
            <p:nvSpPr>
              <p:cNvPr id="97" name="Rectángulo 96"/>
              <p:cNvSpPr/>
              <p:nvPr/>
            </p:nvSpPr>
            <p:spPr>
              <a:xfrm flipV="1">
                <a:off x="4597242" y="3436334"/>
                <a:ext cx="339093" cy="584775"/>
              </a:xfrm>
              <a:prstGeom prst="rect">
                <a:avLst/>
              </a:prstGeom>
            </p:spPr>
            <p:txBody>
              <a:bodyPr wrap="square">
                <a:spAutoFit/>
              </a:bodyPr>
              <a:lstStyle/>
              <a:p>
                <a:r>
                  <a:rPr lang="es-CO" sz="3200" dirty="0"/>
                  <a:t>(</a:t>
                </a:r>
              </a:p>
            </p:txBody>
          </p:sp>
        </p:grpSp>
      </p:grpSp>
      <p:sp>
        <p:nvSpPr>
          <p:cNvPr id="101" name="Rectángulo 100"/>
          <p:cNvSpPr/>
          <p:nvPr/>
        </p:nvSpPr>
        <p:spPr>
          <a:xfrm>
            <a:off x="4814728" y="5491873"/>
            <a:ext cx="514885" cy="584775"/>
          </a:xfrm>
          <a:prstGeom prst="rect">
            <a:avLst/>
          </a:prstGeom>
        </p:spPr>
        <p:txBody>
          <a:bodyPr wrap="none">
            <a:spAutoFit/>
          </a:bodyPr>
          <a:lstStyle/>
          <a:p>
            <a:r>
              <a:rPr lang="es-CO" sz="3200" dirty="0" smtClean="0">
                <a:solidFill>
                  <a:srgbClr val="FF0000"/>
                </a:solidFill>
              </a:rPr>
              <a:t>&lt;-</a:t>
            </a:r>
            <a:endParaRPr lang="es-CO" sz="3200" dirty="0">
              <a:solidFill>
                <a:srgbClr val="FF0000"/>
              </a:solidFill>
            </a:endParaRPr>
          </a:p>
        </p:txBody>
      </p:sp>
      <p:sp>
        <p:nvSpPr>
          <p:cNvPr id="90" name="Flecha derecha 89"/>
          <p:cNvSpPr/>
          <p:nvPr/>
        </p:nvSpPr>
        <p:spPr>
          <a:xfrm>
            <a:off x="486310" y="4637330"/>
            <a:ext cx="1447685" cy="4907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Opción 1</a:t>
            </a:r>
            <a:endParaRPr lang="es-CO" dirty="0"/>
          </a:p>
        </p:txBody>
      </p:sp>
      <p:sp>
        <p:nvSpPr>
          <p:cNvPr id="103" name="Flecha derecha 102"/>
          <p:cNvSpPr/>
          <p:nvPr/>
        </p:nvSpPr>
        <p:spPr>
          <a:xfrm>
            <a:off x="515233" y="5524369"/>
            <a:ext cx="1447685" cy="4907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Opción 2</a:t>
            </a:r>
            <a:endParaRPr lang="es-CO" dirty="0"/>
          </a:p>
        </p:txBody>
      </p:sp>
      <p:cxnSp>
        <p:nvCxnSpPr>
          <p:cNvPr id="107" name="Conector recto 106"/>
          <p:cNvCxnSpPr/>
          <p:nvPr/>
        </p:nvCxnSpPr>
        <p:spPr>
          <a:xfrm>
            <a:off x="8184761" y="5092954"/>
            <a:ext cx="2974706" cy="0"/>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08" name="Conector recto de flecha 107"/>
          <p:cNvCxnSpPr/>
          <p:nvPr/>
        </p:nvCxnSpPr>
        <p:spPr>
          <a:xfrm flipH="1" flipV="1">
            <a:off x="11143221" y="4006989"/>
            <a:ext cx="16246" cy="1085965"/>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75" name="Imagen 74"/>
          <p:cNvPicPr>
            <a:picLocks noChangeAspect="1"/>
          </p:cNvPicPr>
          <p:nvPr/>
        </p:nvPicPr>
        <p:blipFill>
          <a:blip r:embed="rId11"/>
          <a:stretch>
            <a:fillRect/>
          </a:stretch>
        </p:blipFill>
        <p:spPr>
          <a:xfrm>
            <a:off x="91441" y="247472"/>
            <a:ext cx="822960" cy="324716"/>
          </a:xfrm>
          <a:prstGeom prst="rect">
            <a:avLst/>
          </a:prstGeom>
        </p:spPr>
      </p:pic>
    </p:spTree>
    <p:extLst>
      <p:ext uri="{BB962C8B-B14F-4D97-AF65-F5344CB8AC3E}">
        <p14:creationId xmlns:p14="http://schemas.microsoft.com/office/powerpoint/2010/main" val="1605956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0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3" grpId="0"/>
      <p:bldP spid="59" grpId="0" animBg="1"/>
      <p:bldP spid="61" grpId="0"/>
      <p:bldP spid="62" grpId="0"/>
      <p:bldP spid="70" grpId="0"/>
      <p:bldP spid="65" grpId="0"/>
      <p:bldP spid="101" grpId="0"/>
      <p:bldP spid="90" grpId="0" animBg="1"/>
      <p:bldP spid="10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1"/>
          <p:cNvSpPr txBox="1">
            <a:spLocks/>
          </p:cNvSpPr>
          <p:nvPr/>
        </p:nvSpPr>
        <p:spPr>
          <a:xfrm>
            <a:off x="1955322" y="1831125"/>
            <a:ext cx="798488" cy="37424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s-ES" sz="4000" dirty="0">
              <a:solidFill>
                <a:srgbClr val="19937C"/>
              </a:solidFill>
              <a:latin typeface="Ancizar Sans Extrabold"/>
              <a:cs typeface="Ancizar Sans Extrabold"/>
            </a:endParaRPr>
          </a:p>
        </p:txBody>
      </p:sp>
      <p:pic>
        <p:nvPicPr>
          <p:cNvPr id="1026"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05476" y="6401750"/>
            <a:ext cx="1473609" cy="307777"/>
          </a:xfrm>
          <a:prstGeom prst="rect">
            <a:avLst/>
          </a:prstGeom>
        </p:spPr>
        <p:txBody>
          <a:bodyPr wrap="none">
            <a:spAutoFit/>
          </a:bodyPr>
          <a:lstStyle/>
          <a:p>
            <a:r>
              <a:rPr lang="es-CO" sz="1400" dirty="0" smtClean="0">
                <a:solidFill>
                  <a:schemeClr val="bg1">
                    <a:lumMod val="65000"/>
                  </a:schemeClr>
                </a:solidFill>
                <a:effectLst>
                  <a:outerShdw blurRad="38100" dist="38100" dir="2700000" algn="tl">
                    <a:srgbClr val="000000">
                      <a:alpha val="43137"/>
                    </a:srgbClr>
                  </a:outerShdw>
                </a:effectLst>
              </a:rPr>
              <a:t>Primer curso de R</a:t>
            </a:r>
            <a:endParaRPr lang="es-CO" sz="1400" dirty="0">
              <a:solidFill>
                <a:schemeClr val="bg1">
                  <a:lumMod val="65000"/>
                </a:schemeClr>
              </a:solidFill>
              <a:effectLst>
                <a:outerShdw blurRad="38100" dist="38100" dir="2700000" algn="tl">
                  <a:srgbClr val="000000">
                    <a:alpha val="43137"/>
                  </a:srgbClr>
                </a:outerShdw>
              </a:effectLst>
            </a:endParaRPr>
          </a:p>
        </p:txBody>
      </p:sp>
      <p:sp>
        <p:nvSpPr>
          <p:cNvPr id="5" name="CuadroTexto 4"/>
          <p:cNvSpPr txBox="1"/>
          <p:nvPr/>
        </p:nvSpPr>
        <p:spPr>
          <a:xfrm>
            <a:off x="648393" y="551330"/>
            <a:ext cx="5511338" cy="369332"/>
          </a:xfrm>
          <a:prstGeom prst="rect">
            <a:avLst/>
          </a:prstGeom>
          <a:noFill/>
        </p:spPr>
        <p:txBody>
          <a:bodyPr wrap="square" rtlCol="0">
            <a:spAutoFit/>
          </a:bodyPr>
          <a:lstStyle/>
          <a:p>
            <a:r>
              <a:rPr lang="es-CO" b="1" dirty="0" smtClean="0"/>
              <a:t>VECTORES EN R</a:t>
            </a:r>
            <a:endParaRPr lang="es-CO" b="1" dirty="0"/>
          </a:p>
        </p:txBody>
      </p:sp>
      <p:sp>
        <p:nvSpPr>
          <p:cNvPr id="6" name="Rectángulo 5"/>
          <p:cNvSpPr/>
          <p:nvPr/>
        </p:nvSpPr>
        <p:spPr>
          <a:xfrm>
            <a:off x="712502" y="1227548"/>
            <a:ext cx="4907690" cy="369332"/>
          </a:xfrm>
          <a:prstGeom prst="rect">
            <a:avLst/>
          </a:prstGeom>
        </p:spPr>
        <p:txBody>
          <a:bodyPr wrap="none">
            <a:spAutoFit/>
          </a:bodyPr>
          <a:lstStyle/>
          <a:p>
            <a:r>
              <a:rPr lang="es-CO" b="1" dirty="0" smtClean="0">
                <a:solidFill>
                  <a:srgbClr val="00B050"/>
                </a:solidFill>
              </a:rPr>
              <a:t>REMOVER/ELIMINAR ELEMENTOS DE UN VECTOR</a:t>
            </a:r>
            <a:endParaRPr lang="es-CO" b="1" dirty="0">
              <a:solidFill>
                <a:srgbClr val="FF0000"/>
              </a:solidFill>
            </a:endParaRPr>
          </a:p>
        </p:txBody>
      </p:sp>
      <p:cxnSp>
        <p:nvCxnSpPr>
          <p:cNvPr id="92" name="Conector recto de flecha 91"/>
          <p:cNvCxnSpPr/>
          <p:nvPr/>
        </p:nvCxnSpPr>
        <p:spPr>
          <a:xfrm>
            <a:off x="6463039" y="2931070"/>
            <a:ext cx="8811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3" name="Rectángulo 92"/>
          <p:cNvSpPr/>
          <p:nvPr/>
        </p:nvSpPr>
        <p:spPr>
          <a:xfrm>
            <a:off x="1550182" y="2615838"/>
            <a:ext cx="514885" cy="584775"/>
          </a:xfrm>
          <a:prstGeom prst="rect">
            <a:avLst/>
          </a:prstGeom>
        </p:spPr>
        <p:txBody>
          <a:bodyPr wrap="none">
            <a:spAutoFit/>
          </a:bodyPr>
          <a:lstStyle/>
          <a:p>
            <a:r>
              <a:rPr lang="es-CO" sz="3200" dirty="0" smtClean="0">
                <a:solidFill>
                  <a:srgbClr val="FF0000"/>
                </a:solidFill>
              </a:rPr>
              <a:t>&lt;-</a:t>
            </a:r>
            <a:endParaRPr lang="es-CO" sz="3200" dirty="0">
              <a:solidFill>
                <a:srgbClr val="FF0000"/>
              </a:solidFill>
            </a:endParaRPr>
          </a:p>
        </p:txBody>
      </p:sp>
      <p:grpSp>
        <p:nvGrpSpPr>
          <p:cNvPr id="94" name="Grupo 93"/>
          <p:cNvGrpSpPr/>
          <p:nvPr/>
        </p:nvGrpSpPr>
        <p:grpSpPr>
          <a:xfrm>
            <a:off x="2135830" y="2637612"/>
            <a:ext cx="4023901" cy="630229"/>
            <a:chOff x="2176422" y="2507041"/>
            <a:chExt cx="4023901" cy="630229"/>
          </a:xfrm>
        </p:grpSpPr>
        <p:grpSp>
          <p:nvGrpSpPr>
            <p:cNvPr id="95" name="Grupo 94"/>
            <p:cNvGrpSpPr/>
            <p:nvPr/>
          </p:nvGrpSpPr>
          <p:grpSpPr>
            <a:xfrm>
              <a:off x="2176422" y="2507041"/>
              <a:ext cx="4023901" cy="630229"/>
              <a:chOff x="1317603" y="1743706"/>
              <a:chExt cx="4023901" cy="630229"/>
            </a:xfrm>
          </p:grpSpPr>
          <p:sp>
            <p:nvSpPr>
              <p:cNvPr id="97" name="CuadroTexto 96"/>
              <p:cNvSpPr txBox="1"/>
              <p:nvPr/>
            </p:nvSpPr>
            <p:spPr>
              <a:xfrm>
                <a:off x="1317603" y="1743706"/>
                <a:ext cx="606829" cy="584775"/>
              </a:xfrm>
              <a:prstGeom prst="rect">
                <a:avLst/>
              </a:prstGeom>
              <a:noFill/>
            </p:spPr>
            <p:txBody>
              <a:bodyPr wrap="square" rtlCol="0">
                <a:spAutoFit/>
              </a:bodyPr>
              <a:lstStyle/>
              <a:p>
                <a:r>
                  <a:rPr lang="es-CO" sz="2400" dirty="0" smtClean="0"/>
                  <a:t>C</a:t>
                </a:r>
                <a:r>
                  <a:rPr lang="es-CO" sz="3200" dirty="0" smtClean="0"/>
                  <a:t>(</a:t>
                </a:r>
                <a:endParaRPr lang="es-CO" sz="3200" dirty="0"/>
              </a:p>
            </p:txBody>
          </p:sp>
          <p:pic>
            <p:nvPicPr>
              <p:cNvPr id="98" name="Imagen 97"/>
              <p:cNvPicPr>
                <a:picLocks noChangeAspect="1"/>
              </p:cNvPicPr>
              <p:nvPr/>
            </p:nvPicPr>
            <p:blipFill>
              <a:blip r:embed="rId3"/>
              <a:stretch>
                <a:fillRect/>
              </a:stretch>
            </p:blipFill>
            <p:spPr>
              <a:xfrm>
                <a:off x="1803524" y="1880862"/>
                <a:ext cx="440695" cy="370544"/>
              </a:xfrm>
              <a:prstGeom prst="rect">
                <a:avLst/>
              </a:prstGeom>
            </p:spPr>
          </p:pic>
          <p:pic>
            <p:nvPicPr>
              <p:cNvPr id="99" name="Imagen 98"/>
              <p:cNvPicPr>
                <a:picLocks noChangeAspect="1"/>
              </p:cNvPicPr>
              <p:nvPr/>
            </p:nvPicPr>
            <p:blipFill>
              <a:blip r:embed="rId4"/>
              <a:stretch>
                <a:fillRect/>
              </a:stretch>
            </p:blipFill>
            <p:spPr>
              <a:xfrm>
                <a:off x="2502411" y="1808372"/>
                <a:ext cx="502798" cy="398241"/>
              </a:xfrm>
              <a:prstGeom prst="rect">
                <a:avLst/>
              </a:prstGeom>
            </p:spPr>
          </p:pic>
          <p:pic>
            <p:nvPicPr>
              <p:cNvPr id="100" name="Imagen 99"/>
              <p:cNvPicPr>
                <a:picLocks noChangeAspect="1"/>
              </p:cNvPicPr>
              <p:nvPr/>
            </p:nvPicPr>
            <p:blipFill>
              <a:blip r:embed="rId5"/>
              <a:stretch>
                <a:fillRect/>
              </a:stretch>
            </p:blipFill>
            <p:spPr>
              <a:xfrm>
                <a:off x="3280407" y="1880862"/>
                <a:ext cx="543781" cy="339600"/>
              </a:xfrm>
              <a:prstGeom prst="rect">
                <a:avLst/>
              </a:prstGeom>
            </p:spPr>
          </p:pic>
          <p:pic>
            <p:nvPicPr>
              <p:cNvPr id="101" name="Imagen 100"/>
              <p:cNvPicPr>
                <a:picLocks noChangeAspect="1"/>
              </p:cNvPicPr>
              <p:nvPr/>
            </p:nvPicPr>
            <p:blipFill>
              <a:blip r:embed="rId6"/>
              <a:stretch>
                <a:fillRect/>
              </a:stretch>
            </p:blipFill>
            <p:spPr>
              <a:xfrm>
                <a:off x="4048016" y="1807898"/>
                <a:ext cx="458315" cy="458315"/>
              </a:xfrm>
              <a:prstGeom prst="rect">
                <a:avLst/>
              </a:prstGeom>
            </p:spPr>
          </p:pic>
          <p:sp>
            <p:nvSpPr>
              <p:cNvPr id="102" name="Rectángulo 101"/>
              <p:cNvSpPr/>
              <p:nvPr/>
            </p:nvSpPr>
            <p:spPr>
              <a:xfrm rot="10800000">
                <a:off x="5031804" y="1789160"/>
                <a:ext cx="309700" cy="584775"/>
              </a:xfrm>
              <a:prstGeom prst="rect">
                <a:avLst/>
              </a:prstGeom>
            </p:spPr>
            <p:txBody>
              <a:bodyPr wrap="none">
                <a:spAutoFit/>
              </a:bodyPr>
              <a:lstStyle/>
              <a:p>
                <a:r>
                  <a:rPr lang="es-CO" sz="3200" dirty="0"/>
                  <a:t>(</a:t>
                </a:r>
              </a:p>
            </p:txBody>
          </p:sp>
          <p:sp>
            <p:nvSpPr>
              <p:cNvPr id="103" name="Rectángulo 102"/>
              <p:cNvSpPr/>
              <p:nvPr/>
            </p:nvSpPr>
            <p:spPr>
              <a:xfrm>
                <a:off x="4456552" y="1939056"/>
                <a:ext cx="242374" cy="369332"/>
              </a:xfrm>
              <a:prstGeom prst="rect">
                <a:avLst/>
              </a:prstGeom>
            </p:spPr>
            <p:txBody>
              <a:bodyPr wrap="none">
                <a:spAutoFit/>
              </a:bodyPr>
              <a:lstStyle/>
              <a:p>
                <a:r>
                  <a:rPr lang="es-CO" dirty="0" smtClean="0"/>
                  <a:t>,</a:t>
                </a:r>
                <a:endParaRPr lang="es-CO" dirty="0"/>
              </a:p>
            </p:txBody>
          </p:sp>
          <p:sp>
            <p:nvSpPr>
              <p:cNvPr id="104" name="Rectángulo 103"/>
              <p:cNvSpPr/>
              <p:nvPr/>
            </p:nvSpPr>
            <p:spPr>
              <a:xfrm>
                <a:off x="2251012" y="1882074"/>
                <a:ext cx="242374" cy="369332"/>
              </a:xfrm>
              <a:prstGeom prst="rect">
                <a:avLst/>
              </a:prstGeom>
            </p:spPr>
            <p:txBody>
              <a:bodyPr wrap="none">
                <a:spAutoFit/>
              </a:bodyPr>
              <a:lstStyle/>
              <a:p>
                <a:r>
                  <a:rPr lang="es-CO" dirty="0"/>
                  <a:t>,</a:t>
                </a:r>
              </a:p>
            </p:txBody>
          </p:sp>
          <p:pic>
            <p:nvPicPr>
              <p:cNvPr id="105" name="Imagen 104"/>
              <p:cNvPicPr>
                <a:picLocks noChangeAspect="1"/>
              </p:cNvPicPr>
              <p:nvPr/>
            </p:nvPicPr>
            <p:blipFill>
              <a:blip r:embed="rId7"/>
              <a:stretch>
                <a:fillRect/>
              </a:stretch>
            </p:blipFill>
            <p:spPr>
              <a:xfrm>
                <a:off x="2917326" y="1876813"/>
                <a:ext cx="341406" cy="493819"/>
              </a:xfrm>
              <a:prstGeom prst="rect">
                <a:avLst/>
              </a:prstGeom>
            </p:spPr>
          </p:pic>
          <p:sp>
            <p:nvSpPr>
              <p:cNvPr id="106" name="Rectángulo 105"/>
              <p:cNvSpPr/>
              <p:nvPr/>
            </p:nvSpPr>
            <p:spPr>
              <a:xfrm>
                <a:off x="3845817" y="1928925"/>
                <a:ext cx="242374" cy="369332"/>
              </a:xfrm>
              <a:prstGeom prst="rect">
                <a:avLst/>
              </a:prstGeom>
            </p:spPr>
            <p:txBody>
              <a:bodyPr wrap="none">
                <a:spAutoFit/>
              </a:bodyPr>
              <a:lstStyle/>
              <a:p>
                <a:r>
                  <a:rPr lang="es-CO" dirty="0" smtClean="0"/>
                  <a:t>,</a:t>
                </a:r>
                <a:endParaRPr lang="es-CO" dirty="0"/>
              </a:p>
            </p:txBody>
          </p:sp>
        </p:grpSp>
        <p:pic>
          <p:nvPicPr>
            <p:cNvPr id="96" name="Imagen 95"/>
            <p:cNvPicPr>
              <a:picLocks noChangeAspect="1"/>
            </p:cNvPicPr>
            <p:nvPr/>
          </p:nvPicPr>
          <p:blipFill>
            <a:blip r:embed="rId8"/>
            <a:stretch>
              <a:fillRect/>
            </a:stretch>
          </p:blipFill>
          <p:spPr>
            <a:xfrm>
              <a:off x="5580158" y="2634376"/>
              <a:ext cx="356128" cy="356128"/>
            </a:xfrm>
            <a:prstGeom prst="rect">
              <a:avLst/>
            </a:prstGeom>
          </p:spPr>
        </p:pic>
      </p:grpSp>
      <p:grpSp>
        <p:nvGrpSpPr>
          <p:cNvPr id="91" name="Grupo 90"/>
          <p:cNvGrpSpPr/>
          <p:nvPr/>
        </p:nvGrpSpPr>
        <p:grpSpPr>
          <a:xfrm>
            <a:off x="3398779" y="4079623"/>
            <a:ext cx="2427773" cy="584775"/>
            <a:chOff x="3327210" y="4452847"/>
            <a:chExt cx="2427773" cy="584775"/>
          </a:xfrm>
        </p:grpSpPr>
        <p:sp>
          <p:nvSpPr>
            <p:cNvPr id="117" name="Rectángulo 116"/>
            <p:cNvSpPr/>
            <p:nvPr/>
          </p:nvSpPr>
          <p:spPr>
            <a:xfrm>
              <a:off x="3327210" y="4452847"/>
              <a:ext cx="2427773" cy="584775"/>
            </a:xfrm>
            <a:prstGeom prst="rect">
              <a:avLst/>
            </a:prstGeom>
          </p:spPr>
          <p:txBody>
            <a:bodyPr wrap="square">
              <a:spAutoFit/>
            </a:bodyPr>
            <a:lstStyle/>
            <a:p>
              <a:r>
                <a:rPr lang="es-CO" sz="2800" dirty="0" smtClean="0"/>
                <a:t>Vec_1[ </a:t>
              </a:r>
              <a:r>
                <a:rPr lang="es-CO" sz="2000" dirty="0" smtClean="0"/>
                <a:t>C</a:t>
              </a:r>
              <a:r>
                <a:rPr lang="es-CO" sz="2800" dirty="0" smtClean="0"/>
                <a:t>(</a:t>
              </a:r>
              <a:r>
                <a:rPr lang="es-CO" sz="3200" b="1" dirty="0" smtClean="0">
                  <a:solidFill>
                    <a:srgbClr val="FF0000"/>
                  </a:solidFill>
                </a:rPr>
                <a:t>-</a:t>
              </a:r>
              <a:r>
                <a:rPr lang="es-CO" sz="3200" b="1" dirty="0" smtClean="0"/>
                <a:t> </a:t>
              </a:r>
              <a:r>
                <a:rPr lang="es-CO" sz="2800" dirty="0" smtClean="0"/>
                <a:t>     ) ]</a:t>
              </a:r>
              <a:endParaRPr lang="es-CO" sz="2800" dirty="0"/>
            </a:p>
          </p:txBody>
        </p:sp>
        <p:pic>
          <p:nvPicPr>
            <p:cNvPr id="121" name="Imagen 120"/>
            <p:cNvPicPr>
              <a:picLocks noChangeAspect="1"/>
            </p:cNvPicPr>
            <p:nvPr/>
          </p:nvPicPr>
          <p:blipFill>
            <a:blip r:embed="rId6"/>
            <a:stretch>
              <a:fillRect/>
            </a:stretch>
          </p:blipFill>
          <p:spPr>
            <a:xfrm>
              <a:off x="4874047" y="4529728"/>
              <a:ext cx="458315" cy="458315"/>
            </a:xfrm>
            <a:prstGeom prst="rect">
              <a:avLst/>
            </a:prstGeom>
          </p:spPr>
        </p:pic>
      </p:grpSp>
      <p:grpSp>
        <p:nvGrpSpPr>
          <p:cNvPr id="3" name="Grupo 2"/>
          <p:cNvGrpSpPr/>
          <p:nvPr/>
        </p:nvGrpSpPr>
        <p:grpSpPr>
          <a:xfrm>
            <a:off x="7448142" y="2656350"/>
            <a:ext cx="3451182" cy="658349"/>
            <a:chOff x="7448142" y="2656350"/>
            <a:chExt cx="3451182" cy="658349"/>
          </a:xfrm>
        </p:grpSpPr>
        <p:sp>
          <p:nvSpPr>
            <p:cNvPr id="107" name="CuadroTexto 106"/>
            <p:cNvSpPr txBox="1"/>
            <p:nvPr/>
          </p:nvSpPr>
          <p:spPr>
            <a:xfrm>
              <a:off x="7448142" y="2656350"/>
              <a:ext cx="606829" cy="584775"/>
            </a:xfrm>
            <a:prstGeom prst="rect">
              <a:avLst/>
            </a:prstGeom>
            <a:noFill/>
          </p:spPr>
          <p:txBody>
            <a:bodyPr wrap="square" rtlCol="0">
              <a:spAutoFit/>
            </a:bodyPr>
            <a:lstStyle/>
            <a:p>
              <a:r>
                <a:rPr lang="es-CO" sz="2400" dirty="0" smtClean="0"/>
                <a:t>C</a:t>
              </a:r>
              <a:r>
                <a:rPr lang="es-CO" sz="3200" dirty="0" smtClean="0"/>
                <a:t>(</a:t>
              </a:r>
              <a:endParaRPr lang="es-CO" sz="3200" dirty="0"/>
            </a:p>
          </p:txBody>
        </p:sp>
        <p:pic>
          <p:nvPicPr>
            <p:cNvPr id="108" name="Imagen 107"/>
            <p:cNvPicPr>
              <a:picLocks noChangeAspect="1"/>
            </p:cNvPicPr>
            <p:nvPr/>
          </p:nvPicPr>
          <p:blipFill>
            <a:blip r:embed="rId3"/>
            <a:stretch>
              <a:fillRect/>
            </a:stretch>
          </p:blipFill>
          <p:spPr>
            <a:xfrm>
              <a:off x="7934063" y="2793506"/>
              <a:ext cx="440695" cy="370544"/>
            </a:xfrm>
            <a:prstGeom prst="rect">
              <a:avLst/>
            </a:prstGeom>
          </p:spPr>
        </p:pic>
        <p:pic>
          <p:nvPicPr>
            <p:cNvPr id="109" name="Imagen 108"/>
            <p:cNvPicPr>
              <a:picLocks noChangeAspect="1"/>
            </p:cNvPicPr>
            <p:nvPr/>
          </p:nvPicPr>
          <p:blipFill>
            <a:blip r:embed="rId4"/>
            <a:stretch>
              <a:fillRect/>
            </a:stretch>
          </p:blipFill>
          <p:spPr>
            <a:xfrm>
              <a:off x="8632950" y="2721016"/>
              <a:ext cx="502798" cy="398241"/>
            </a:xfrm>
            <a:prstGeom prst="rect">
              <a:avLst/>
            </a:prstGeom>
          </p:spPr>
        </p:pic>
        <p:pic>
          <p:nvPicPr>
            <p:cNvPr id="110" name="Imagen 109"/>
            <p:cNvPicPr>
              <a:picLocks noChangeAspect="1"/>
            </p:cNvPicPr>
            <p:nvPr/>
          </p:nvPicPr>
          <p:blipFill>
            <a:blip r:embed="rId5"/>
            <a:stretch>
              <a:fillRect/>
            </a:stretch>
          </p:blipFill>
          <p:spPr>
            <a:xfrm>
              <a:off x="9410946" y="2793506"/>
              <a:ext cx="543781" cy="339600"/>
            </a:xfrm>
            <a:prstGeom prst="rect">
              <a:avLst/>
            </a:prstGeom>
          </p:spPr>
        </p:pic>
        <p:sp>
          <p:nvSpPr>
            <p:cNvPr id="111" name="Rectángulo 110"/>
            <p:cNvSpPr/>
            <p:nvPr/>
          </p:nvSpPr>
          <p:spPr>
            <a:xfrm rot="10800000">
              <a:off x="10589624" y="2729924"/>
              <a:ext cx="309700" cy="584775"/>
            </a:xfrm>
            <a:prstGeom prst="rect">
              <a:avLst/>
            </a:prstGeom>
          </p:spPr>
          <p:txBody>
            <a:bodyPr wrap="none">
              <a:spAutoFit/>
            </a:bodyPr>
            <a:lstStyle/>
            <a:p>
              <a:r>
                <a:rPr lang="es-CO" sz="3200" dirty="0"/>
                <a:t>(</a:t>
              </a:r>
            </a:p>
          </p:txBody>
        </p:sp>
        <p:sp>
          <p:nvSpPr>
            <p:cNvPr id="113" name="Rectángulo 112"/>
            <p:cNvSpPr/>
            <p:nvPr/>
          </p:nvSpPr>
          <p:spPr>
            <a:xfrm>
              <a:off x="8381551" y="2794718"/>
              <a:ext cx="242374" cy="369332"/>
            </a:xfrm>
            <a:prstGeom prst="rect">
              <a:avLst/>
            </a:prstGeom>
          </p:spPr>
          <p:txBody>
            <a:bodyPr wrap="none">
              <a:spAutoFit/>
            </a:bodyPr>
            <a:lstStyle/>
            <a:p>
              <a:r>
                <a:rPr lang="es-CO" dirty="0"/>
                <a:t>,</a:t>
              </a:r>
            </a:p>
          </p:txBody>
        </p:sp>
        <p:pic>
          <p:nvPicPr>
            <p:cNvPr id="114" name="Imagen 113"/>
            <p:cNvPicPr>
              <a:picLocks noChangeAspect="1"/>
            </p:cNvPicPr>
            <p:nvPr/>
          </p:nvPicPr>
          <p:blipFill>
            <a:blip r:embed="rId7"/>
            <a:stretch>
              <a:fillRect/>
            </a:stretch>
          </p:blipFill>
          <p:spPr>
            <a:xfrm>
              <a:off x="9047865" y="2789457"/>
              <a:ext cx="341406" cy="493819"/>
            </a:xfrm>
            <a:prstGeom prst="rect">
              <a:avLst/>
            </a:prstGeom>
          </p:spPr>
        </p:pic>
        <p:sp>
          <p:nvSpPr>
            <p:cNvPr id="115" name="Rectángulo 114"/>
            <p:cNvSpPr/>
            <p:nvPr/>
          </p:nvSpPr>
          <p:spPr>
            <a:xfrm>
              <a:off x="9976356" y="2841569"/>
              <a:ext cx="242374" cy="369332"/>
            </a:xfrm>
            <a:prstGeom prst="rect">
              <a:avLst/>
            </a:prstGeom>
          </p:spPr>
          <p:txBody>
            <a:bodyPr wrap="none">
              <a:spAutoFit/>
            </a:bodyPr>
            <a:lstStyle/>
            <a:p>
              <a:r>
                <a:rPr lang="es-CO" dirty="0" smtClean="0"/>
                <a:t>,</a:t>
              </a:r>
              <a:endParaRPr lang="es-CO" dirty="0"/>
            </a:p>
          </p:txBody>
        </p:sp>
        <p:pic>
          <p:nvPicPr>
            <p:cNvPr id="123" name="Imagen 122"/>
            <p:cNvPicPr>
              <a:picLocks noChangeAspect="1"/>
            </p:cNvPicPr>
            <p:nvPr/>
          </p:nvPicPr>
          <p:blipFill>
            <a:blip r:embed="rId8"/>
            <a:stretch>
              <a:fillRect/>
            </a:stretch>
          </p:blipFill>
          <p:spPr>
            <a:xfrm>
              <a:off x="10185684" y="2803069"/>
              <a:ext cx="356128" cy="356128"/>
            </a:xfrm>
            <a:prstGeom prst="rect">
              <a:avLst/>
            </a:prstGeom>
          </p:spPr>
        </p:pic>
      </p:grpSp>
      <p:cxnSp>
        <p:nvCxnSpPr>
          <p:cNvPr id="126" name="Conector recto de flecha 125"/>
          <p:cNvCxnSpPr/>
          <p:nvPr/>
        </p:nvCxnSpPr>
        <p:spPr>
          <a:xfrm flipH="1">
            <a:off x="5122267" y="3326457"/>
            <a:ext cx="2" cy="737716"/>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9" name="Conector recto 128"/>
          <p:cNvCxnSpPr/>
          <p:nvPr/>
        </p:nvCxnSpPr>
        <p:spPr>
          <a:xfrm>
            <a:off x="5960789" y="4385661"/>
            <a:ext cx="3729375" cy="0"/>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30" name="Conector recto de flecha 129"/>
          <p:cNvCxnSpPr/>
          <p:nvPr/>
        </p:nvCxnSpPr>
        <p:spPr>
          <a:xfrm flipH="1" flipV="1">
            <a:off x="9682836" y="3695315"/>
            <a:ext cx="7328" cy="690346"/>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1" name="Rectángulo 130"/>
          <p:cNvSpPr/>
          <p:nvPr/>
        </p:nvSpPr>
        <p:spPr>
          <a:xfrm>
            <a:off x="416564" y="2650903"/>
            <a:ext cx="1062855" cy="523220"/>
          </a:xfrm>
          <a:prstGeom prst="rect">
            <a:avLst/>
          </a:prstGeom>
        </p:spPr>
        <p:txBody>
          <a:bodyPr wrap="none">
            <a:spAutoFit/>
          </a:bodyPr>
          <a:lstStyle/>
          <a:p>
            <a:r>
              <a:rPr lang="es-CO" sz="2800" dirty="0" smtClean="0"/>
              <a:t>Vec_1</a:t>
            </a:r>
            <a:endParaRPr lang="es-CO" sz="2800" dirty="0"/>
          </a:p>
        </p:txBody>
      </p:sp>
      <p:grpSp>
        <p:nvGrpSpPr>
          <p:cNvPr id="143" name="Grupo 142"/>
          <p:cNvGrpSpPr/>
          <p:nvPr/>
        </p:nvGrpSpPr>
        <p:grpSpPr>
          <a:xfrm>
            <a:off x="3422258" y="5361607"/>
            <a:ext cx="2427773" cy="584775"/>
            <a:chOff x="3327210" y="4452847"/>
            <a:chExt cx="2427773" cy="584775"/>
          </a:xfrm>
        </p:grpSpPr>
        <p:sp>
          <p:nvSpPr>
            <p:cNvPr id="144" name="Rectángulo 143"/>
            <p:cNvSpPr/>
            <p:nvPr/>
          </p:nvSpPr>
          <p:spPr>
            <a:xfrm>
              <a:off x="3327210" y="4452847"/>
              <a:ext cx="2427773" cy="584775"/>
            </a:xfrm>
            <a:prstGeom prst="rect">
              <a:avLst/>
            </a:prstGeom>
          </p:spPr>
          <p:txBody>
            <a:bodyPr wrap="square">
              <a:spAutoFit/>
            </a:bodyPr>
            <a:lstStyle/>
            <a:p>
              <a:r>
                <a:rPr lang="es-CO" sz="2800" dirty="0" smtClean="0"/>
                <a:t>Vec_1[</a:t>
              </a:r>
              <a:r>
                <a:rPr lang="es-CO" sz="3200" b="1" dirty="0" smtClean="0">
                  <a:solidFill>
                    <a:srgbClr val="FF0000"/>
                  </a:solidFill>
                </a:rPr>
                <a:t>-</a:t>
              </a:r>
              <a:r>
                <a:rPr lang="es-CO" sz="2000" dirty="0" smtClean="0"/>
                <a:t>C</a:t>
              </a:r>
              <a:r>
                <a:rPr lang="es-CO" sz="2800" dirty="0" smtClean="0"/>
                <a:t>(      ) ]</a:t>
              </a:r>
              <a:endParaRPr lang="es-CO" sz="2800" dirty="0"/>
            </a:p>
          </p:txBody>
        </p:sp>
        <p:pic>
          <p:nvPicPr>
            <p:cNvPr id="145" name="Imagen 144"/>
            <p:cNvPicPr>
              <a:picLocks noChangeAspect="1"/>
            </p:cNvPicPr>
            <p:nvPr/>
          </p:nvPicPr>
          <p:blipFill>
            <a:blip r:embed="rId6"/>
            <a:stretch>
              <a:fillRect/>
            </a:stretch>
          </p:blipFill>
          <p:spPr>
            <a:xfrm>
              <a:off x="4798061" y="4558796"/>
              <a:ext cx="458315" cy="458315"/>
            </a:xfrm>
            <a:prstGeom prst="rect">
              <a:avLst/>
            </a:prstGeom>
          </p:spPr>
        </p:pic>
      </p:grpSp>
      <p:sp>
        <p:nvSpPr>
          <p:cNvPr id="1035" name="Rectángulo 1034"/>
          <p:cNvSpPr/>
          <p:nvPr/>
        </p:nvSpPr>
        <p:spPr>
          <a:xfrm>
            <a:off x="4609542" y="4890568"/>
            <a:ext cx="308098" cy="369332"/>
          </a:xfrm>
          <a:prstGeom prst="rect">
            <a:avLst/>
          </a:prstGeom>
        </p:spPr>
        <p:txBody>
          <a:bodyPr wrap="none">
            <a:spAutoFit/>
          </a:bodyPr>
          <a:lstStyle/>
          <a:p>
            <a:r>
              <a:rPr lang="es-CO" b="1" dirty="0" smtClean="0">
                <a:solidFill>
                  <a:srgbClr val="00B050"/>
                </a:solidFill>
              </a:rPr>
              <a:t>o</a:t>
            </a:r>
            <a:endParaRPr lang="es-CO" dirty="0"/>
          </a:p>
        </p:txBody>
      </p:sp>
      <p:cxnSp>
        <p:nvCxnSpPr>
          <p:cNvPr id="46" name="Conector recto 45"/>
          <p:cNvCxnSpPr/>
          <p:nvPr/>
        </p:nvCxnSpPr>
        <p:spPr>
          <a:xfrm flipH="1">
            <a:off x="4955744" y="2755167"/>
            <a:ext cx="268185" cy="368326"/>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Conector recto 46"/>
          <p:cNvCxnSpPr/>
          <p:nvPr/>
        </p:nvCxnSpPr>
        <p:spPr>
          <a:xfrm>
            <a:off x="4947921" y="2775569"/>
            <a:ext cx="303296" cy="357379"/>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pic>
        <p:nvPicPr>
          <p:cNvPr id="45" name="Imagen 44"/>
          <p:cNvPicPr>
            <a:picLocks noChangeAspect="1"/>
          </p:cNvPicPr>
          <p:nvPr/>
        </p:nvPicPr>
        <p:blipFill>
          <a:blip r:embed="rId9"/>
          <a:stretch>
            <a:fillRect/>
          </a:stretch>
        </p:blipFill>
        <p:spPr>
          <a:xfrm>
            <a:off x="91441" y="247472"/>
            <a:ext cx="822960" cy="324716"/>
          </a:xfrm>
          <a:prstGeom prst="rect">
            <a:avLst/>
          </a:prstGeom>
        </p:spPr>
      </p:pic>
    </p:spTree>
    <p:extLst>
      <p:ext uri="{BB962C8B-B14F-4D97-AF65-F5344CB8AC3E}">
        <p14:creationId xmlns:p14="http://schemas.microsoft.com/office/powerpoint/2010/main" val="2301677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3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103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4289367" y="3169839"/>
            <a:ext cx="5428211" cy="707886"/>
          </a:xfrm>
          <a:prstGeom prst="rect">
            <a:avLst/>
          </a:prstGeom>
          <a:noFill/>
        </p:spPr>
        <p:txBody>
          <a:bodyPr wrap="square" rtlCol="0">
            <a:spAutoFit/>
          </a:bodyPr>
          <a:lstStyle/>
          <a:p>
            <a:r>
              <a:rPr lang="es-CO" sz="4000" b="1" dirty="0" smtClean="0"/>
              <a:t>MATRICES EN R</a:t>
            </a:r>
            <a:endParaRPr lang="es-CO" sz="4000" b="1" dirty="0"/>
          </a:p>
        </p:txBody>
      </p:sp>
      <p:pic>
        <p:nvPicPr>
          <p:cNvPr id="7" name="Imagen 6"/>
          <p:cNvPicPr>
            <a:picLocks noChangeAspect="1"/>
          </p:cNvPicPr>
          <p:nvPr/>
        </p:nvPicPr>
        <p:blipFill>
          <a:blip r:embed="rId3"/>
          <a:stretch>
            <a:fillRect/>
          </a:stretch>
        </p:blipFill>
        <p:spPr>
          <a:xfrm>
            <a:off x="16626" y="89644"/>
            <a:ext cx="786433" cy="632221"/>
          </a:xfrm>
          <a:prstGeom prst="rect">
            <a:avLst/>
          </a:prstGeom>
        </p:spPr>
      </p:pic>
    </p:spTree>
    <p:extLst>
      <p:ext uri="{BB962C8B-B14F-4D97-AF65-F5344CB8AC3E}">
        <p14:creationId xmlns:p14="http://schemas.microsoft.com/office/powerpoint/2010/main" val="27717925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1"/>
          <p:cNvSpPr txBox="1">
            <a:spLocks/>
          </p:cNvSpPr>
          <p:nvPr/>
        </p:nvSpPr>
        <p:spPr>
          <a:xfrm>
            <a:off x="1955322" y="1831125"/>
            <a:ext cx="798488" cy="37424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s-ES" sz="4000" dirty="0">
              <a:solidFill>
                <a:srgbClr val="19937C"/>
              </a:solidFill>
              <a:latin typeface="Ancizar Sans Extrabold"/>
              <a:cs typeface="Ancizar Sans Extrabold"/>
            </a:endParaRPr>
          </a:p>
        </p:txBody>
      </p:sp>
      <p:pic>
        <p:nvPicPr>
          <p:cNvPr id="1026"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05476" y="6401750"/>
            <a:ext cx="1473609" cy="307777"/>
          </a:xfrm>
          <a:prstGeom prst="rect">
            <a:avLst/>
          </a:prstGeom>
        </p:spPr>
        <p:txBody>
          <a:bodyPr wrap="none">
            <a:spAutoFit/>
          </a:bodyPr>
          <a:lstStyle/>
          <a:p>
            <a:r>
              <a:rPr lang="es-CO" sz="1400" dirty="0" smtClean="0">
                <a:solidFill>
                  <a:schemeClr val="bg1">
                    <a:lumMod val="65000"/>
                  </a:schemeClr>
                </a:solidFill>
                <a:effectLst>
                  <a:outerShdw blurRad="38100" dist="38100" dir="2700000" algn="tl">
                    <a:srgbClr val="000000">
                      <a:alpha val="43137"/>
                    </a:srgbClr>
                  </a:outerShdw>
                </a:effectLst>
              </a:rPr>
              <a:t>Primer curso de R</a:t>
            </a:r>
            <a:endParaRPr lang="es-CO" sz="1400" dirty="0">
              <a:solidFill>
                <a:schemeClr val="bg1">
                  <a:lumMod val="65000"/>
                </a:schemeClr>
              </a:solidFill>
              <a:effectLst>
                <a:outerShdw blurRad="38100" dist="38100" dir="2700000" algn="tl">
                  <a:srgbClr val="000000">
                    <a:alpha val="43137"/>
                  </a:srgbClr>
                </a:outerShdw>
              </a:effectLst>
            </a:endParaRPr>
          </a:p>
        </p:txBody>
      </p:sp>
      <p:sp>
        <p:nvSpPr>
          <p:cNvPr id="5" name="CuadroTexto 4"/>
          <p:cNvSpPr txBox="1"/>
          <p:nvPr/>
        </p:nvSpPr>
        <p:spPr>
          <a:xfrm>
            <a:off x="518084" y="749669"/>
            <a:ext cx="5511338" cy="369332"/>
          </a:xfrm>
          <a:prstGeom prst="rect">
            <a:avLst/>
          </a:prstGeom>
          <a:noFill/>
        </p:spPr>
        <p:txBody>
          <a:bodyPr wrap="square" rtlCol="0">
            <a:spAutoFit/>
          </a:bodyPr>
          <a:lstStyle/>
          <a:p>
            <a:r>
              <a:rPr lang="es-CO" b="1" dirty="0" smtClean="0"/>
              <a:t>MATRICES EN R</a:t>
            </a:r>
            <a:endParaRPr lang="es-CO" b="1" dirty="0"/>
          </a:p>
        </p:txBody>
      </p:sp>
      <p:sp>
        <p:nvSpPr>
          <p:cNvPr id="6" name="Rectángulo 5"/>
          <p:cNvSpPr/>
          <p:nvPr/>
        </p:nvSpPr>
        <p:spPr>
          <a:xfrm>
            <a:off x="979244" y="1221491"/>
            <a:ext cx="2505686" cy="369332"/>
          </a:xfrm>
          <a:prstGeom prst="rect">
            <a:avLst/>
          </a:prstGeom>
        </p:spPr>
        <p:txBody>
          <a:bodyPr wrap="none">
            <a:spAutoFit/>
          </a:bodyPr>
          <a:lstStyle/>
          <a:p>
            <a:r>
              <a:rPr lang="es-CO" b="1" dirty="0" smtClean="0">
                <a:solidFill>
                  <a:srgbClr val="00B050"/>
                </a:solidFill>
              </a:rPr>
              <a:t>CREACIÓN DE MATRICES</a:t>
            </a:r>
            <a:endParaRPr lang="es-CO" b="1" dirty="0">
              <a:solidFill>
                <a:srgbClr val="00B050"/>
              </a:solidFill>
            </a:endParaRPr>
          </a:p>
        </p:txBody>
      </p:sp>
      <p:pic>
        <p:nvPicPr>
          <p:cNvPr id="3" name="Imagen 2"/>
          <p:cNvPicPr>
            <a:picLocks noChangeAspect="1"/>
          </p:cNvPicPr>
          <p:nvPr/>
        </p:nvPicPr>
        <p:blipFill>
          <a:blip r:embed="rId3"/>
          <a:stretch>
            <a:fillRect/>
          </a:stretch>
        </p:blipFill>
        <p:spPr>
          <a:xfrm>
            <a:off x="4959674" y="610599"/>
            <a:ext cx="2619048" cy="1828571"/>
          </a:xfrm>
          <a:prstGeom prst="rect">
            <a:avLst/>
          </a:prstGeom>
        </p:spPr>
      </p:pic>
      <p:pic>
        <p:nvPicPr>
          <p:cNvPr id="4" name="Imagen 3"/>
          <p:cNvPicPr>
            <a:picLocks noChangeAspect="1"/>
          </p:cNvPicPr>
          <p:nvPr/>
        </p:nvPicPr>
        <p:blipFill>
          <a:blip r:embed="rId4"/>
          <a:stretch>
            <a:fillRect/>
          </a:stretch>
        </p:blipFill>
        <p:spPr>
          <a:xfrm>
            <a:off x="518084" y="2205371"/>
            <a:ext cx="7953375" cy="1514475"/>
          </a:xfrm>
          <a:prstGeom prst="rect">
            <a:avLst/>
          </a:prstGeom>
        </p:spPr>
      </p:pic>
      <p:sp>
        <p:nvSpPr>
          <p:cNvPr id="9" name="Rectangle 2"/>
          <p:cNvSpPr>
            <a:spLocks noChangeArrowheads="1"/>
          </p:cNvSpPr>
          <p:nvPr/>
        </p:nvSpPr>
        <p:spPr bwMode="auto">
          <a:xfrm>
            <a:off x="725902" y="4180505"/>
            <a:ext cx="10995044" cy="307777"/>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CO" altLang="es-CO" sz="2000" b="1" i="0" u="none" strike="noStrike" cap="none" normalizeH="0" baseline="0" dirty="0" err="1" smtClean="0">
                <a:ln>
                  <a:noFill/>
                </a:ln>
                <a:solidFill>
                  <a:srgbClr val="007020"/>
                </a:solidFill>
                <a:effectLst/>
                <a:latin typeface="Consolas" panose="020B0609020204030204" pitchFamily="49" charset="0"/>
              </a:rPr>
              <a:t>matrix</a:t>
            </a:r>
            <a:r>
              <a:rPr kumimoji="0" lang="es-CO" altLang="es-CO" sz="2000" b="0" i="0" u="none" strike="noStrike" cap="none" normalizeH="0" baseline="0" dirty="0" smtClean="0">
                <a:ln>
                  <a:noFill/>
                </a:ln>
                <a:solidFill>
                  <a:srgbClr val="333333"/>
                </a:solidFill>
                <a:effectLst/>
                <a:latin typeface="Consolas" panose="020B0609020204030204" pitchFamily="49" charset="0"/>
              </a:rPr>
              <a:t>(</a:t>
            </a:r>
            <a:r>
              <a:rPr kumimoji="0" lang="es-CO" altLang="es-CO" sz="2000" b="0" i="0" u="none" strike="noStrike" cap="none" normalizeH="0" baseline="0" dirty="0" smtClean="0">
                <a:ln>
                  <a:noFill/>
                </a:ln>
                <a:solidFill>
                  <a:srgbClr val="902000"/>
                </a:solidFill>
                <a:effectLst/>
                <a:latin typeface="Consolas" panose="020B0609020204030204" pitchFamily="49" charset="0"/>
              </a:rPr>
              <a:t>data = </a:t>
            </a:r>
            <a:r>
              <a:rPr lang="es-CO" altLang="es-CO" sz="2000" b="1" dirty="0">
                <a:solidFill>
                  <a:srgbClr val="007020"/>
                </a:solidFill>
                <a:latin typeface="Consolas" panose="020B0609020204030204" pitchFamily="49" charset="0"/>
              </a:rPr>
              <a:t>c</a:t>
            </a:r>
            <a:r>
              <a:rPr kumimoji="0" lang="es-CO" altLang="es-CO" sz="2000" b="0" i="0" u="none" strike="noStrike" cap="none" normalizeH="0" baseline="0" dirty="0" smtClean="0">
                <a:ln>
                  <a:noFill/>
                </a:ln>
                <a:solidFill>
                  <a:srgbClr val="902000"/>
                </a:solidFill>
                <a:effectLst/>
                <a:latin typeface="Consolas" panose="020B0609020204030204" pitchFamily="49" charset="0"/>
              </a:rPr>
              <a:t>()</a:t>
            </a:r>
            <a:r>
              <a:rPr kumimoji="0" lang="es-CO" altLang="es-CO" sz="2000" b="0" i="0" u="none" strike="noStrike" cap="none" normalizeH="0" baseline="0" dirty="0" smtClean="0">
                <a:ln>
                  <a:noFill/>
                </a:ln>
                <a:solidFill>
                  <a:srgbClr val="333333"/>
                </a:solidFill>
                <a:effectLst/>
                <a:latin typeface="Consolas" panose="020B0609020204030204" pitchFamily="49" charset="0"/>
              </a:rPr>
              <a:t>, </a:t>
            </a:r>
            <a:r>
              <a:rPr kumimoji="0" lang="es-CO" altLang="es-CO" sz="2000" b="0" i="0" u="none" strike="noStrike" cap="none" normalizeH="0" baseline="0" dirty="0" err="1" smtClean="0">
                <a:ln>
                  <a:noFill/>
                </a:ln>
                <a:solidFill>
                  <a:srgbClr val="902000"/>
                </a:solidFill>
                <a:effectLst/>
                <a:latin typeface="Consolas" panose="020B0609020204030204" pitchFamily="49" charset="0"/>
              </a:rPr>
              <a:t>nrow</a:t>
            </a:r>
            <a:r>
              <a:rPr kumimoji="0" lang="es-CO" altLang="es-CO" sz="2000" b="0" i="0" u="none" strike="noStrike" cap="none" normalizeH="0" baseline="0" dirty="0" smtClean="0">
                <a:ln>
                  <a:noFill/>
                </a:ln>
                <a:solidFill>
                  <a:srgbClr val="902000"/>
                </a:solidFill>
                <a:effectLst/>
                <a:latin typeface="Consolas" panose="020B0609020204030204" pitchFamily="49" charset="0"/>
              </a:rPr>
              <a:t>=</a:t>
            </a:r>
            <a:r>
              <a:rPr kumimoji="0" lang="es-CO" altLang="es-CO" sz="2000" b="0" i="0" u="none" strike="noStrike" cap="none" normalizeH="0" baseline="0" dirty="0" smtClean="0">
                <a:ln>
                  <a:noFill/>
                </a:ln>
                <a:solidFill>
                  <a:srgbClr val="333333"/>
                </a:solidFill>
                <a:effectLst/>
                <a:latin typeface="Consolas" panose="020B0609020204030204" pitchFamily="49" charset="0"/>
              </a:rPr>
              <a:t>, </a:t>
            </a:r>
            <a:r>
              <a:rPr kumimoji="0" lang="es-CO" altLang="es-CO" sz="2000" b="0" i="0" u="none" strike="noStrike" cap="none" normalizeH="0" baseline="0" dirty="0" err="1" smtClean="0">
                <a:ln>
                  <a:noFill/>
                </a:ln>
                <a:solidFill>
                  <a:srgbClr val="902000"/>
                </a:solidFill>
                <a:effectLst/>
                <a:latin typeface="Consolas" panose="020B0609020204030204" pitchFamily="49" charset="0"/>
              </a:rPr>
              <a:t>ncol</a:t>
            </a:r>
            <a:r>
              <a:rPr kumimoji="0" lang="es-CO" altLang="es-CO" sz="2000" b="0" i="0" u="none" strike="noStrike" cap="none" normalizeH="0" baseline="0" dirty="0" smtClean="0">
                <a:ln>
                  <a:noFill/>
                </a:ln>
                <a:solidFill>
                  <a:srgbClr val="902000"/>
                </a:solidFill>
                <a:effectLst/>
                <a:latin typeface="Consolas" panose="020B0609020204030204" pitchFamily="49" charset="0"/>
              </a:rPr>
              <a:t> =</a:t>
            </a:r>
            <a:r>
              <a:rPr kumimoji="0" lang="es-CO" altLang="es-CO" sz="2000" b="0" i="0" u="none" strike="noStrike" cap="none" normalizeH="0" baseline="0" dirty="0" smtClean="0">
                <a:ln>
                  <a:noFill/>
                </a:ln>
                <a:solidFill>
                  <a:srgbClr val="333333"/>
                </a:solidFill>
                <a:effectLst/>
                <a:latin typeface="Consolas" panose="020B0609020204030204" pitchFamily="49" charset="0"/>
              </a:rPr>
              <a:t>, </a:t>
            </a:r>
            <a:r>
              <a:rPr kumimoji="0" lang="es-CO" altLang="es-CO" sz="2000" b="0" i="0" u="none" strike="noStrike" cap="none" normalizeH="0" baseline="0" dirty="0" err="1" smtClean="0">
                <a:ln>
                  <a:noFill/>
                </a:ln>
                <a:solidFill>
                  <a:srgbClr val="902000"/>
                </a:solidFill>
                <a:effectLst/>
                <a:latin typeface="Consolas" panose="020B0609020204030204" pitchFamily="49" charset="0"/>
              </a:rPr>
              <a:t>byrow</a:t>
            </a:r>
            <a:r>
              <a:rPr kumimoji="0" lang="es-CO" altLang="es-CO" sz="2000" b="0" i="0" u="none" strike="noStrike" cap="none" normalizeH="0" baseline="0" dirty="0" smtClean="0">
                <a:ln>
                  <a:noFill/>
                </a:ln>
                <a:solidFill>
                  <a:srgbClr val="902000"/>
                </a:solidFill>
                <a:effectLst/>
                <a:latin typeface="Consolas" panose="020B0609020204030204" pitchFamily="49" charset="0"/>
              </a:rPr>
              <a:t> = TRUE</a:t>
            </a:r>
            <a:r>
              <a:rPr lang="es-CO" altLang="es-CO" sz="2000" dirty="0" smtClean="0">
                <a:solidFill>
                  <a:srgbClr val="333333"/>
                </a:solidFill>
                <a:latin typeface="Consolas" panose="020B0609020204030204" pitchFamily="49" charset="0"/>
              </a:rPr>
              <a:t> </a:t>
            </a:r>
            <a:r>
              <a:rPr kumimoji="0" lang="es-CO" altLang="es-CO" sz="2000" b="0" i="0" u="none" strike="noStrike" cap="none" normalizeH="0" baseline="0" dirty="0" smtClean="0">
                <a:ln>
                  <a:noFill/>
                </a:ln>
                <a:solidFill>
                  <a:srgbClr val="333333"/>
                </a:solidFill>
                <a:effectLst/>
                <a:latin typeface="Consolas" panose="020B0609020204030204" pitchFamily="49" charset="0"/>
              </a:rPr>
              <a:t>, </a:t>
            </a:r>
            <a:r>
              <a:rPr kumimoji="0" lang="es-CO" altLang="es-CO" sz="2000" b="0" i="0" u="none" strike="noStrike" cap="none" normalizeH="0" baseline="0" dirty="0" err="1" smtClean="0">
                <a:ln>
                  <a:noFill/>
                </a:ln>
                <a:solidFill>
                  <a:srgbClr val="902000"/>
                </a:solidFill>
                <a:effectLst/>
                <a:latin typeface="Consolas" panose="020B0609020204030204" pitchFamily="49" charset="0"/>
              </a:rPr>
              <a:t>dimnames</a:t>
            </a:r>
            <a:r>
              <a:rPr kumimoji="0" lang="es-CO" altLang="es-CO" sz="2000" b="0" i="0" u="none" strike="noStrike" cap="none" normalizeH="0" baseline="0" dirty="0" smtClean="0">
                <a:ln>
                  <a:noFill/>
                </a:ln>
                <a:solidFill>
                  <a:srgbClr val="902000"/>
                </a:solidFill>
                <a:effectLst/>
                <a:latin typeface="Consolas" panose="020B0609020204030204" pitchFamily="49" charset="0"/>
              </a:rPr>
              <a:t> =</a:t>
            </a:r>
            <a:r>
              <a:rPr kumimoji="0" lang="es-CO" altLang="es-CO" sz="2000" b="0" i="0" u="none" strike="noStrike" cap="none" normalizeH="0" baseline="0" dirty="0" smtClean="0">
                <a:ln>
                  <a:noFill/>
                </a:ln>
                <a:solidFill>
                  <a:srgbClr val="333333"/>
                </a:solidFill>
                <a:effectLst/>
                <a:latin typeface="Consolas" panose="020B0609020204030204" pitchFamily="49" charset="0"/>
              </a:rPr>
              <a:t> </a:t>
            </a:r>
            <a:r>
              <a:rPr kumimoji="0" lang="es-CO" altLang="es-CO" sz="2000" b="1" i="0" u="none" strike="noStrike" cap="none" normalizeH="0" baseline="0" dirty="0" err="1" smtClean="0">
                <a:ln>
                  <a:noFill/>
                </a:ln>
                <a:solidFill>
                  <a:srgbClr val="007020"/>
                </a:solidFill>
                <a:effectLst/>
                <a:latin typeface="Consolas" panose="020B0609020204030204" pitchFamily="49" charset="0"/>
              </a:rPr>
              <a:t>list</a:t>
            </a:r>
            <a:r>
              <a:rPr kumimoji="0" lang="es-CO" altLang="es-CO" sz="2000" b="0" i="0" u="none" strike="noStrike" cap="none" normalizeH="0" baseline="0" dirty="0" smtClean="0">
                <a:ln>
                  <a:noFill/>
                </a:ln>
                <a:solidFill>
                  <a:srgbClr val="333333"/>
                </a:solidFill>
                <a:effectLst/>
                <a:latin typeface="Consolas" panose="020B0609020204030204" pitchFamily="49" charset="0"/>
              </a:rPr>
              <a:t>(</a:t>
            </a:r>
            <a:r>
              <a:rPr kumimoji="0" lang="es-CO" altLang="es-CO" sz="2000" b="1" i="0" u="none" strike="noStrike" cap="none" normalizeH="0" baseline="0" dirty="0" smtClean="0">
                <a:ln>
                  <a:noFill/>
                </a:ln>
                <a:solidFill>
                  <a:srgbClr val="007020"/>
                </a:solidFill>
                <a:effectLst/>
                <a:latin typeface="Consolas" panose="020B0609020204030204" pitchFamily="49" charset="0"/>
              </a:rPr>
              <a:t>c</a:t>
            </a:r>
            <a:r>
              <a:rPr kumimoji="0" lang="es-CO" altLang="es-CO" sz="2000" b="0" i="0" u="none" strike="noStrike" cap="none" normalizeH="0" baseline="0" dirty="0" smtClean="0">
                <a:ln>
                  <a:noFill/>
                </a:ln>
                <a:solidFill>
                  <a:srgbClr val="333333"/>
                </a:solidFill>
                <a:effectLst/>
                <a:latin typeface="Consolas" panose="020B0609020204030204" pitchFamily="49" charset="0"/>
              </a:rPr>
              <a:t>(), </a:t>
            </a:r>
            <a:r>
              <a:rPr kumimoji="0" lang="es-CO" altLang="es-CO" sz="2000" b="1" i="0" u="none" strike="noStrike" cap="none" normalizeH="0" baseline="0" dirty="0" smtClean="0">
                <a:ln>
                  <a:noFill/>
                </a:ln>
                <a:solidFill>
                  <a:srgbClr val="007020"/>
                </a:solidFill>
                <a:effectLst/>
                <a:latin typeface="Consolas" panose="020B0609020204030204" pitchFamily="49" charset="0"/>
              </a:rPr>
              <a:t>c</a:t>
            </a:r>
            <a:r>
              <a:rPr kumimoji="0" lang="es-CO" altLang="es-CO" sz="2000" b="0" i="0" u="none" strike="noStrike" cap="none" normalizeH="0" baseline="0" dirty="0" smtClean="0">
                <a:ln>
                  <a:noFill/>
                </a:ln>
                <a:solidFill>
                  <a:srgbClr val="333333"/>
                </a:solidFill>
                <a:effectLst/>
                <a:latin typeface="Consolas" panose="020B0609020204030204" pitchFamily="49" charset="0"/>
              </a:rPr>
              <a:t>()))</a:t>
            </a:r>
            <a:r>
              <a:rPr kumimoji="0" lang="es-CO" altLang="es-CO" sz="2000" b="0" i="0" u="none" strike="noStrike" cap="none" normalizeH="0" baseline="0" dirty="0" smtClean="0">
                <a:ln>
                  <a:noFill/>
                </a:ln>
                <a:solidFill>
                  <a:schemeClr val="tx1"/>
                </a:solidFill>
                <a:effectLst/>
              </a:rPr>
              <a:t> </a:t>
            </a:r>
            <a:endParaRPr kumimoji="0" lang="es-CO" altLang="es-CO" sz="2000" b="0" i="0" u="none" strike="noStrike" cap="none" normalizeH="0" baseline="0" dirty="0" smtClean="0">
              <a:ln>
                <a:noFill/>
              </a:ln>
              <a:solidFill>
                <a:schemeClr val="tx1"/>
              </a:solidFill>
              <a:effectLst/>
              <a:latin typeface="Arial" panose="020B0604020202020204" pitchFamily="34" charset="0"/>
            </a:endParaRPr>
          </a:p>
        </p:txBody>
      </p:sp>
      <p:sp>
        <p:nvSpPr>
          <p:cNvPr id="10" name="Rectángulo 9"/>
          <p:cNvSpPr/>
          <p:nvPr/>
        </p:nvSpPr>
        <p:spPr>
          <a:xfrm>
            <a:off x="4932936" y="4891018"/>
            <a:ext cx="1729704" cy="369332"/>
          </a:xfrm>
          <a:prstGeom prst="rect">
            <a:avLst/>
          </a:prstGeom>
        </p:spPr>
        <p:txBody>
          <a:bodyPr wrap="none">
            <a:spAutoFit/>
          </a:bodyPr>
          <a:lstStyle/>
          <a:p>
            <a:r>
              <a:rPr lang="es-CO" dirty="0" smtClean="0"/>
              <a:t>VERSIÓN CORTA</a:t>
            </a:r>
            <a:endParaRPr lang="es-CO" dirty="0"/>
          </a:p>
        </p:txBody>
      </p:sp>
      <p:sp>
        <p:nvSpPr>
          <p:cNvPr id="11" name="Rectangle 3"/>
          <p:cNvSpPr>
            <a:spLocks noChangeArrowheads="1"/>
          </p:cNvSpPr>
          <p:nvPr/>
        </p:nvSpPr>
        <p:spPr bwMode="auto">
          <a:xfrm>
            <a:off x="608992" y="5633314"/>
            <a:ext cx="4289636" cy="307777"/>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CO" altLang="es-CO" sz="2000" b="1" i="0" u="none" strike="noStrike" cap="none" normalizeH="0" baseline="0" dirty="0" err="1" smtClean="0">
                <a:ln>
                  <a:noFill/>
                </a:ln>
                <a:solidFill>
                  <a:srgbClr val="007020"/>
                </a:solidFill>
                <a:effectLst/>
                <a:latin typeface="Consolas" panose="020B0609020204030204" pitchFamily="49" charset="0"/>
              </a:rPr>
              <a:t>matrix</a:t>
            </a:r>
            <a:r>
              <a:rPr kumimoji="0" lang="es-CO" altLang="es-CO" sz="2000" b="0" i="0" u="none" strike="noStrike" cap="none" normalizeH="0" baseline="0" dirty="0" smtClean="0">
                <a:ln>
                  <a:noFill/>
                </a:ln>
                <a:solidFill>
                  <a:srgbClr val="333333"/>
                </a:solidFill>
                <a:effectLst/>
                <a:latin typeface="Consolas" panose="020B0609020204030204" pitchFamily="49" charset="0"/>
              </a:rPr>
              <a:t>(</a:t>
            </a:r>
            <a:r>
              <a:rPr kumimoji="0" lang="es-CO" altLang="es-CO" sz="2000" b="0" i="0" u="none" strike="noStrike" cap="none" normalizeH="0" baseline="0" dirty="0" smtClean="0">
                <a:ln>
                  <a:noFill/>
                </a:ln>
                <a:solidFill>
                  <a:srgbClr val="902000"/>
                </a:solidFill>
                <a:effectLst/>
                <a:latin typeface="Consolas" panose="020B0609020204030204" pitchFamily="49" charset="0"/>
              </a:rPr>
              <a:t>data =</a:t>
            </a:r>
            <a:r>
              <a:rPr kumimoji="0" lang="es-CO" altLang="es-CO" sz="2000" b="0" i="0" u="none" strike="noStrike" cap="none" normalizeH="0" baseline="0" dirty="0" smtClean="0">
                <a:ln>
                  <a:noFill/>
                </a:ln>
                <a:solidFill>
                  <a:srgbClr val="333333"/>
                </a:solidFill>
                <a:effectLst/>
                <a:latin typeface="Consolas" panose="020B0609020204030204" pitchFamily="49" charset="0"/>
              </a:rPr>
              <a:t> </a:t>
            </a:r>
            <a:r>
              <a:rPr kumimoji="0" lang="es-CO" altLang="es-CO" sz="2000" b="1" i="0" u="none" strike="noStrike" cap="none" normalizeH="0" baseline="0" dirty="0" smtClean="0">
                <a:ln>
                  <a:noFill/>
                </a:ln>
                <a:solidFill>
                  <a:srgbClr val="007020"/>
                </a:solidFill>
                <a:effectLst/>
                <a:latin typeface="Consolas" panose="020B0609020204030204" pitchFamily="49" charset="0"/>
              </a:rPr>
              <a:t>c</a:t>
            </a:r>
            <a:r>
              <a:rPr kumimoji="0" lang="es-CO" altLang="es-CO" sz="2000" b="0" i="0" u="none" strike="noStrike" cap="none" normalizeH="0" baseline="0" dirty="0" smtClean="0">
                <a:ln>
                  <a:noFill/>
                </a:ln>
                <a:solidFill>
                  <a:srgbClr val="333333"/>
                </a:solidFill>
                <a:effectLst/>
                <a:latin typeface="Consolas" panose="020B0609020204030204" pitchFamily="49" charset="0"/>
              </a:rPr>
              <a:t>(</a:t>
            </a:r>
            <a:r>
              <a:rPr kumimoji="0" lang="es-CO" altLang="es-CO" sz="2000" b="0" i="0" u="none" strike="noStrike" cap="none" normalizeH="0" baseline="0" dirty="0" smtClean="0">
                <a:ln>
                  <a:noFill/>
                </a:ln>
                <a:solidFill>
                  <a:srgbClr val="40A070"/>
                </a:solidFill>
                <a:effectLst/>
                <a:latin typeface="Consolas" panose="020B0609020204030204" pitchFamily="49" charset="0"/>
              </a:rPr>
              <a:t>1</a:t>
            </a:r>
            <a:r>
              <a:rPr kumimoji="0" lang="es-CO" altLang="es-CO" sz="2000" b="0" i="0" u="none" strike="noStrike" cap="none" normalizeH="0" baseline="0" dirty="0" smtClean="0">
                <a:ln>
                  <a:noFill/>
                </a:ln>
                <a:solidFill>
                  <a:srgbClr val="666666"/>
                </a:solidFill>
                <a:effectLst/>
                <a:latin typeface="Consolas" panose="020B0609020204030204" pitchFamily="49" charset="0"/>
              </a:rPr>
              <a:t>:</a:t>
            </a:r>
            <a:r>
              <a:rPr kumimoji="0" lang="es-CO" altLang="es-CO" sz="2000" b="0" i="0" u="none" strike="noStrike" cap="none" normalizeH="0" baseline="0" dirty="0" smtClean="0">
                <a:ln>
                  <a:noFill/>
                </a:ln>
                <a:solidFill>
                  <a:srgbClr val="40A070"/>
                </a:solidFill>
                <a:effectLst/>
                <a:latin typeface="Consolas" panose="020B0609020204030204" pitchFamily="49" charset="0"/>
              </a:rPr>
              <a:t>9</a:t>
            </a:r>
            <a:r>
              <a:rPr kumimoji="0" lang="es-CO" altLang="es-CO" sz="2000" b="0" i="0" u="none" strike="noStrike" cap="none" normalizeH="0" baseline="0" dirty="0" smtClean="0">
                <a:ln>
                  <a:noFill/>
                </a:ln>
                <a:solidFill>
                  <a:srgbClr val="333333"/>
                </a:solidFill>
                <a:effectLst/>
                <a:latin typeface="Consolas" panose="020B0609020204030204" pitchFamily="49" charset="0"/>
              </a:rPr>
              <a:t>), </a:t>
            </a:r>
            <a:r>
              <a:rPr kumimoji="0" lang="es-CO" altLang="es-CO" sz="2000" b="0" i="0" u="none" strike="noStrike" cap="none" normalizeH="0" baseline="0" dirty="0" err="1" smtClean="0">
                <a:ln>
                  <a:noFill/>
                </a:ln>
                <a:solidFill>
                  <a:srgbClr val="902000"/>
                </a:solidFill>
                <a:effectLst/>
                <a:latin typeface="Consolas" panose="020B0609020204030204" pitchFamily="49" charset="0"/>
              </a:rPr>
              <a:t>nrow</a:t>
            </a:r>
            <a:r>
              <a:rPr kumimoji="0" lang="es-CO" altLang="es-CO" sz="2000" b="0" i="0" u="none" strike="noStrike" cap="none" normalizeH="0" baseline="0" dirty="0" smtClean="0">
                <a:ln>
                  <a:noFill/>
                </a:ln>
                <a:solidFill>
                  <a:srgbClr val="902000"/>
                </a:solidFill>
                <a:effectLst/>
                <a:latin typeface="Consolas" panose="020B0609020204030204" pitchFamily="49" charset="0"/>
              </a:rPr>
              <a:t>=</a:t>
            </a:r>
            <a:r>
              <a:rPr kumimoji="0" lang="es-CO" altLang="es-CO" sz="2000" b="0" i="0" u="none" strike="noStrike" cap="none" normalizeH="0" baseline="0" dirty="0" smtClean="0">
                <a:ln>
                  <a:noFill/>
                </a:ln>
                <a:solidFill>
                  <a:srgbClr val="333333"/>
                </a:solidFill>
                <a:effectLst/>
                <a:latin typeface="Consolas" panose="020B0609020204030204" pitchFamily="49" charset="0"/>
              </a:rPr>
              <a:t> </a:t>
            </a:r>
            <a:r>
              <a:rPr kumimoji="0" lang="es-CO" altLang="es-CO" sz="2000" b="0" i="0" u="none" strike="noStrike" cap="none" normalizeH="0" baseline="0" dirty="0" smtClean="0">
                <a:ln>
                  <a:noFill/>
                </a:ln>
                <a:solidFill>
                  <a:srgbClr val="40A070"/>
                </a:solidFill>
                <a:effectLst/>
                <a:latin typeface="Consolas" panose="020B0609020204030204" pitchFamily="49" charset="0"/>
              </a:rPr>
              <a:t>3</a:t>
            </a:r>
            <a:r>
              <a:rPr kumimoji="0" lang="es-CO" altLang="es-CO" sz="2000" b="0" i="0" u="none" strike="noStrike" cap="none" normalizeH="0" baseline="0" dirty="0" smtClean="0">
                <a:ln>
                  <a:noFill/>
                </a:ln>
                <a:solidFill>
                  <a:srgbClr val="333333"/>
                </a:solidFill>
                <a:effectLst/>
                <a:latin typeface="Consolas" panose="020B0609020204030204" pitchFamily="49" charset="0"/>
              </a:rPr>
              <a:t>)</a:t>
            </a:r>
            <a:r>
              <a:rPr kumimoji="0" lang="es-CO" altLang="es-CO" sz="2000" b="0" i="0" u="none" strike="noStrike" cap="none" normalizeH="0" baseline="0" dirty="0" smtClean="0">
                <a:ln>
                  <a:noFill/>
                </a:ln>
                <a:solidFill>
                  <a:schemeClr val="tx1"/>
                </a:solidFill>
                <a:effectLst/>
              </a:rPr>
              <a:t> </a:t>
            </a:r>
            <a:endParaRPr kumimoji="0" lang="es-CO" altLang="es-CO" sz="2000" b="0" i="0" u="none" strike="noStrike" cap="none" normalizeH="0" baseline="0" dirty="0" smtClean="0">
              <a:ln>
                <a:noFill/>
              </a:ln>
              <a:solidFill>
                <a:schemeClr val="tx1"/>
              </a:solidFill>
              <a:effectLst/>
              <a:latin typeface="Arial" panose="020B0604020202020204" pitchFamily="34" charset="0"/>
            </a:endParaRPr>
          </a:p>
        </p:txBody>
      </p:sp>
      <p:pic>
        <p:nvPicPr>
          <p:cNvPr id="14" name="Imagen 13"/>
          <p:cNvPicPr>
            <a:picLocks noChangeAspect="1"/>
          </p:cNvPicPr>
          <p:nvPr/>
        </p:nvPicPr>
        <p:blipFill>
          <a:blip r:embed="rId3"/>
          <a:stretch>
            <a:fillRect/>
          </a:stretch>
        </p:blipFill>
        <p:spPr>
          <a:xfrm>
            <a:off x="16626" y="89644"/>
            <a:ext cx="786433" cy="632221"/>
          </a:xfrm>
          <a:prstGeom prst="rect">
            <a:avLst/>
          </a:prstGeom>
        </p:spPr>
      </p:pic>
    </p:spTree>
    <p:extLst>
      <p:ext uri="{BB962C8B-B14F-4D97-AF65-F5344CB8AC3E}">
        <p14:creationId xmlns:p14="http://schemas.microsoft.com/office/powerpoint/2010/main" val="29541209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05476" y="6401750"/>
            <a:ext cx="1473609" cy="307777"/>
          </a:xfrm>
          <a:prstGeom prst="rect">
            <a:avLst/>
          </a:prstGeom>
        </p:spPr>
        <p:txBody>
          <a:bodyPr wrap="none">
            <a:spAutoFit/>
          </a:bodyPr>
          <a:lstStyle/>
          <a:p>
            <a:r>
              <a:rPr lang="es-CO" sz="1400" dirty="0" smtClean="0">
                <a:solidFill>
                  <a:schemeClr val="bg1">
                    <a:lumMod val="65000"/>
                  </a:schemeClr>
                </a:solidFill>
                <a:effectLst>
                  <a:outerShdw blurRad="38100" dist="38100" dir="2700000" algn="tl">
                    <a:srgbClr val="000000">
                      <a:alpha val="43137"/>
                    </a:srgbClr>
                  </a:outerShdw>
                </a:effectLst>
              </a:rPr>
              <a:t>Primer curso de R</a:t>
            </a:r>
            <a:endParaRPr lang="es-CO" sz="1400" dirty="0">
              <a:solidFill>
                <a:schemeClr val="bg1">
                  <a:lumMod val="65000"/>
                </a:schemeClr>
              </a:solidFill>
              <a:effectLst>
                <a:outerShdw blurRad="38100" dist="38100" dir="2700000" algn="tl">
                  <a:srgbClr val="000000">
                    <a:alpha val="43137"/>
                  </a:srgbClr>
                </a:outerShdw>
              </a:effectLst>
            </a:endParaRPr>
          </a:p>
        </p:txBody>
      </p:sp>
      <p:sp>
        <p:nvSpPr>
          <p:cNvPr id="5" name="CuadroTexto 4"/>
          <p:cNvSpPr txBox="1"/>
          <p:nvPr/>
        </p:nvSpPr>
        <p:spPr>
          <a:xfrm>
            <a:off x="326356" y="748854"/>
            <a:ext cx="5511338" cy="369332"/>
          </a:xfrm>
          <a:prstGeom prst="rect">
            <a:avLst/>
          </a:prstGeom>
          <a:noFill/>
        </p:spPr>
        <p:txBody>
          <a:bodyPr wrap="square" rtlCol="0">
            <a:spAutoFit/>
          </a:bodyPr>
          <a:lstStyle/>
          <a:p>
            <a:r>
              <a:rPr lang="es-CO" b="1" dirty="0" smtClean="0"/>
              <a:t>MATRICES EN R</a:t>
            </a:r>
            <a:endParaRPr lang="es-CO" b="1" dirty="0"/>
          </a:p>
        </p:txBody>
      </p:sp>
      <p:sp>
        <p:nvSpPr>
          <p:cNvPr id="6" name="Rectángulo 5"/>
          <p:cNvSpPr/>
          <p:nvPr/>
        </p:nvSpPr>
        <p:spPr>
          <a:xfrm>
            <a:off x="326356" y="1441295"/>
            <a:ext cx="7038720" cy="369332"/>
          </a:xfrm>
          <a:prstGeom prst="rect">
            <a:avLst/>
          </a:prstGeom>
        </p:spPr>
        <p:txBody>
          <a:bodyPr wrap="square">
            <a:spAutoFit/>
          </a:bodyPr>
          <a:lstStyle/>
          <a:p>
            <a:r>
              <a:rPr lang="es-CO" b="1" dirty="0" smtClean="0">
                <a:solidFill>
                  <a:srgbClr val="00B050"/>
                </a:solidFill>
              </a:rPr>
              <a:t>IDEXACIÓN (SUBCONJUNTOS ) DE MATRICES</a:t>
            </a:r>
          </a:p>
        </p:txBody>
      </p:sp>
      <p:pic>
        <p:nvPicPr>
          <p:cNvPr id="3" name="Imagen 2"/>
          <p:cNvPicPr>
            <a:picLocks noChangeAspect="1"/>
          </p:cNvPicPr>
          <p:nvPr/>
        </p:nvPicPr>
        <p:blipFill>
          <a:blip r:embed="rId3"/>
          <a:stretch>
            <a:fillRect/>
          </a:stretch>
        </p:blipFill>
        <p:spPr>
          <a:xfrm>
            <a:off x="0" y="4890"/>
            <a:ext cx="786433" cy="632221"/>
          </a:xfrm>
          <a:prstGeom prst="rect">
            <a:avLst/>
          </a:prstGeom>
        </p:spPr>
      </p:pic>
      <p:pic>
        <p:nvPicPr>
          <p:cNvPr id="8" name="Imagen 7"/>
          <p:cNvPicPr>
            <a:picLocks noChangeAspect="1"/>
          </p:cNvPicPr>
          <p:nvPr/>
        </p:nvPicPr>
        <p:blipFill>
          <a:blip r:embed="rId4"/>
          <a:stretch>
            <a:fillRect/>
          </a:stretch>
        </p:blipFill>
        <p:spPr>
          <a:xfrm>
            <a:off x="712305" y="2236242"/>
            <a:ext cx="8401050" cy="1971675"/>
          </a:xfrm>
          <a:prstGeom prst="rect">
            <a:avLst/>
          </a:prstGeom>
        </p:spPr>
      </p:pic>
      <p:sp>
        <p:nvSpPr>
          <p:cNvPr id="15" name="Flecha derecha 14"/>
          <p:cNvSpPr/>
          <p:nvPr/>
        </p:nvSpPr>
        <p:spPr>
          <a:xfrm rot="5400000">
            <a:off x="4410373" y="4666851"/>
            <a:ext cx="598516" cy="5546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5"/>
          <p:cNvSpPr/>
          <p:nvPr/>
        </p:nvSpPr>
        <p:spPr>
          <a:xfrm>
            <a:off x="2785073" y="5418828"/>
            <a:ext cx="4403770" cy="523220"/>
          </a:xfrm>
          <a:prstGeom prst="rect">
            <a:avLst/>
          </a:prstGeom>
        </p:spPr>
        <p:txBody>
          <a:bodyPr wrap="none">
            <a:spAutoFit/>
          </a:bodyPr>
          <a:lstStyle/>
          <a:p>
            <a:r>
              <a:rPr lang="es-CO" sz="2800" b="1" dirty="0" err="1" smtClean="0">
                <a:solidFill>
                  <a:srgbClr val="333333"/>
                </a:solidFill>
                <a:latin typeface="Helvetica Neue"/>
              </a:rPr>
              <a:t>Nombre_Matriz</a:t>
            </a:r>
            <a:r>
              <a:rPr lang="es-CO" sz="2800" b="1" dirty="0" smtClean="0">
                <a:solidFill>
                  <a:srgbClr val="333333"/>
                </a:solidFill>
                <a:latin typeface="Helvetica Neue"/>
              </a:rPr>
              <a:t>[</a:t>
            </a:r>
            <a:r>
              <a:rPr lang="es-CO" altLang="es-CO" sz="2800" b="1" dirty="0" smtClean="0">
                <a:solidFill>
                  <a:srgbClr val="007020"/>
                </a:solidFill>
                <a:latin typeface="Consolas" panose="020B0609020204030204" pitchFamily="49" charset="0"/>
              </a:rPr>
              <a:t>c</a:t>
            </a:r>
            <a:r>
              <a:rPr lang="es-CO" altLang="es-CO" sz="2800" dirty="0" smtClean="0">
                <a:solidFill>
                  <a:srgbClr val="902000"/>
                </a:solidFill>
                <a:latin typeface="Consolas" panose="020B0609020204030204" pitchFamily="49" charset="0"/>
              </a:rPr>
              <a:t>()</a:t>
            </a:r>
            <a:r>
              <a:rPr lang="es-CO" sz="2800" b="1" dirty="0" smtClean="0">
                <a:solidFill>
                  <a:srgbClr val="333333"/>
                </a:solidFill>
                <a:latin typeface="Helvetica Neue"/>
              </a:rPr>
              <a:t>, </a:t>
            </a:r>
            <a:r>
              <a:rPr lang="es-CO" altLang="es-CO" sz="2800" b="1" dirty="0">
                <a:solidFill>
                  <a:srgbClr val="007020"/>
                </a:solidFill>
                <a:latin typeface="Consolas" panose="020B0609020204030204" pitchFamily="49" charset="0"/>
              </a:rPr>
              <a:t>c</a:t>
            </a:r>
            <a:r>
              <a:rPr lang="es-CO" altLang="es-CO" sz="2800" dirty="0" smtClean="0">
                <a:solidFill>
                  <a:srgbClr val="902000"/>
                </a:solidFill>
                <a:latin typeface="Consolas" panose="020B0609020204030204" pitchFamily="49" charset="0"/>
              </a:rPr>
              <a:t>()</a:t>
            </a:r>
            <a:r>
              <a:rPr lang="es-CO" sz="2800" b="1" dirty="0" smtClean="0">
                <a:solidFill>
                  <a:srgbClr val="333333"/>
                </a:solidFill>
                <a:latin typeface="Helvetica Neue"/>
              </a:rPr>
              <a:t>]</a:t>
            </a:r>
            <a:endParaRPr lang="es-CO" sz="2800" dirty="0"/>
          </a:p>
        </p:txBody>
      </p:sp>
      <p:sp>
        <p:nvSpPr>
          <p:cNvPr id="17" name="Rectángulo 16"/>
          <p:cNvSpPr/>
          <p:nvPr/>
        </p:nvSpPr>
        <p:spPr>
          <a:xfrm>
            <a:off x="6760562" y="1247789"/>
            <a:ext cx="955711" cy="707886"/>
          </a:xfrm>
          <a:prstGeom prst="rect">
            <a:avLst/>
          </a:prstGeom>
        </p:spPr>
        <p:txBody>
          <a:bodyPr wrap="none">
            <a:spAutoFit/>
          </a:bodyPr>
          <a:lstStyle/>
          <a:p>
            <a:r>
              <a:rPr lang="es-CO" sz="4000" b="1" dirty="0" smtClean="0">
                <a:solidFill>
                  <a:srgbClr val="333333"/>
                </a:solidFill>
                <a:latin typeface="Helvetica Neue"/>
              </a:rPr>
              <a:t>[ , ]</a:t>
            </a:r>
            <a:endParaRPr lang="es-CO" sz="4000" dirty="0"/>
          </a:p>
        </p:txBody>
      </p:sp>
    </p:spTree>
    <p:extLst>
      <p:ext uri="{BB962C8B-B14F-4D97-AF65-F5344CB8AC3E}">
        <p14:creationId xmlns:p14="http://schemas.microsoft.com/office/powerpoint/2010/main" val="10432479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05476" y="6401750"/>
            <a:ext cx="1473609" cy="307777"/>
          </a:xfrm>
          <a:prstGeom prst="rect">
            <a:avLst/>
          </a:prstGeom>
        </p:spPr>
        <p:txBody>
          <a:bodyPr wrap="none">
            <a:spAutoFit/>
          </a:bodyPr>
          <a:lstStyle/>
          <a:p>
            <a:r>
              <a:rPr lang="es-CO" sz="1400" dirty="0" smtClean="0">
                <a:solidFill>
                  <a:schemeClr val="bg1">
                    <a:lumMod val="65000"/>
                  </a:schemeClr>
                </a:solidFill>
                <a:effectLst>
                  <a:outerShdw blurRad="38100" dist="38100" dir="2700000" algn="tl">
                    <a:srgbClr val="000000">
                      <a:alpha val="43137"/>
                    </a:srgbClr>
                  </a:outerShdw>
                </a:effectLst>
              </a:rPr>
              <a:t>Primer curso de R</a:t>
            </a:r>
            <a:endParaRPr lang="es-CO" sz="1400" dirty="0">
              <a:solidFill>
                <a:schemeClr val="bg1">
                  <a:lumMod val="65000"/>
                </a:schemeClr>
              </a:solidFill>
              <a:effectLst>
                <a:outerShdw blurRad="38100" dist="38100" dir="2700000" algn="tl">
                  <a:srgbClr val="000000">
                    <a:alpha val="43137"/>
                  </a:srgbClr>
                </a:outerShdw>
              </a:effectLst>
            </a:endParaRPr>
          </a:p>
        </p:txBody>
      </p:sp>
      <p:sp>
        <p:nvSpPr>
          <p:cNvPr id="5" name="CuadroTexto 4"/>
          <p:cNvSpPr txBox="1"/>
          <p:nvPr/>
        </p:nvSpPr>
        <p:spPr>
          <a:xfrm>
            <a:off x="326356" y="748854"/>
            <a:ext cx="5511338" cy="369332"/>
          </a:xfrm>
          <a:prstGeom prst="rect">
            <a:avLst/>
          </a:prstGeom>
          <a:noFill/>
        </p:spPr>
        <p:txBody>
          <a:bodyPr wrap="square" rtlCol="0">
            <a:spAutoFit/>
          </a:bodyPr>
          <a:lstStyle/>
          <a:p>
            <a:r>
              <a:rPr lang="es-CO" b="1" dirty="0" smtClean="0"/>
              <a:t>MATRICES EN R</a:t>
            </a:r>
            <a:endParaRPr lang="es-CO" b="1" dirty="0"/>
          </a:p>
        </p:txBody>
      </p:sp>
      <p:sp>
        <p:nvSpPr>
          <p:cNvPr id="6" name="Rectángulo 5"/>
          <p:cNvSpPr/>
          <p:nvPr/>
        </p:nvSpPr>
        <p:spPr>
          <a:xfrm>
            <a:off x="326356" y="1441295"/>
            <a:ext cx="7038720" cy="369332"/>
          </a:xfrm>
          <a:prstGeom prst="rect">
            <a:avLst/>
          </a:prstGeom>
        </p:spPr>
        <p:txBody>
          <a:bodyPr wrap="square">
            <a:spAutoFit/>
          </a:bodyPr>
          <a:lstStyle/>
          <a:p>
            <a:r>
              <a:rPr lang="es-CO" b="1" dirty="0" smtClean="0">
                <a:solidFill>
                  <a:srgbClr val="00B050"/>
                </a:solidFill>
              </a:rPr>
              <a:t>IDEXACIÓN (SUBCONJUNTOS ) DE MATRICES</a:t>
            </a:r>
          </a:p>
        </p:txBody>
      </p:sp>
      <p:pic>
        <p:nvPicPr>
          <p:cNvPr id="3" name="Imagen 2"/>
          <p:cNvPicPr>
            <a:picLocks noChangeAspect="1"/>
          </p:cNvPicPr>
          <p:nvPr/>
        </p:nvPicPr>
        <p:blipFill>
          <a:blip r:embed="rId3"/>
          <a:stretch>
            <a:fillRect/>
          </a:stretch>
        </p:blipFill>
        <p:spPr>
          <a:xfrm>
            <a:off x="0" y="4890"/>
            <a:ext cx="786433" cy="632221"/>
          </a:xfrm>
          <a:prstGeom prst="rect">
            <a:avLst/>
          </a:prstGeom>
        </p:spPr>
      </p:pic>
      <p:sp>
        <p:nvSpPr>
          <p:cNvPr id="16" name="Rectángulo 15"/>
          <p:cNvSpPr/>
          <p:nvPr/>
        </p:nvSpPr>
        <p:spPr>
          <a:xfrm>
            <a:off x="393216" y="3498358"/>
            <a:ext cx="4403770" cy="523220"/>
          </a:xfrm>
          <a:prstGeom prst="rect">
            <a:avLst/>
          </a:prstGeom>
        </p:spPr>
        <p:txBody>
          <a:bodyPr wrap="none">
            <a:spAutoFit/>
          </a:bodyPr>
          <a:lstStyle/>
          <a:p>
            <a:r>
              <a:rPr lang="es-CO" sz="2800" b="1" dirty="0" err="1" smtClean="0">
                <a:solidFill>
                  <a:srgbClr val="333333"/>
                </a:solidFill>
                <a:latin typeface="Helvetica Neue"/>
              </a:rPr>
              <a:t>Nombre_Matriz</a:t>
            </a:r>
            <a:r>
              <a:rPr lang="es-CO" sz="2800" b="1" dirty="0" smtClean="0">
                <a:solidFill>
                  <a:srgbClr val="333333"/>
                </a:solidFill>
                <a:latin typeface="Helvetica Neue"/>
              </a:rPr>
              <a:t>[</a:t>
            </a:r>
            <a:r>
              <a:rPr lang="es-CO" altLang="es-CO" sz="2800" b="1" dirty="0" smtClean="0">
                <a:solidFill>
                  <a:srgbClr val="007020"/>
                </a:solidFill>
                <a:latin typeface="Consolas" panose="020B0609020204030204" pitchFamily="49" charset="0"/>
              </a:rPr>
              <a:t>c</a:t>
            </a:r>
            <a:r>
              <a:rPr lang="es-CO" altLang="es-CO" sz="2800" dirty="0" smtClean="0">
                <a:solidFill>
                  <a:srgbClr val="902000"/>
                </a:solidFill>
                <a:latin typeface="Consolas" panose="020B0609020204030204" pitchFamily="49" charset="0"/>
              </a:rPr>
              <a:t>()</a:t>
            </a:r>
            <a:r>
              <a:rPr lang="es-CO" sz="2800" b="1" dirty="0" smtClean="0">
                <a:solidFill>
                  <a:srgbClr val="333333"/>
                </a:solidFill>
                <a:latin typeface="Helvetica Neue"/>
              </a:rPr>
              <a:t>, </a:t>
            </a:r>
            <a:r>
              <a:rPr lang="es-CO" altLang="es-CO" sz="2800" b="1" dirty="0">
                <a:solidFill>
                  <a:srgbClr val="007020"/>
                </a:solidFill>
                <a:latin typeface="Consolas" panose="020B0609020204030204" pitchFamily="49" charset="0"/>
              </a:rPr>
              <a:t>c</a:t>
            </a:r>
            <a:r>
              <a:rPr lang="es-CO" altLang="es-CO" sz="2800" dirty="0" smtClean="0">
                <a:solidFill>
                  <a:srgbClr val="902000"/>
                </a:solidFill>
                <a:latin typeface="Consolas" panose="020B0609020204030204" pitchFamily="49" charset="0"/>
              </a:rPr>
              <a:t>()</a:t>
            </a:r>
            <a:r>
              <a:rPr lang="es-CO" sz="2800" b="1" dirty="0" smtClean="0">
                <a:solidFill>
                  <a:srgbClr val="333333"/>
                </a:solidFill>
                <a:latin typeface="Helvetica Neue"/>
              </a:rPr>
              <a:t>]</a:t>
            </a:r>
            <a:endParaRPr lang="es-CO" sz="2800" dirty="0"/>
          </a:p>
        </p:txBody>
      </p:sp>
      <p:cxnSp>
        <p:nvCxnSpPr>
          <p:cNvPr id="7" name="Conector recto de flecha 6"/>
          <p:cNvCxnSpPr/>
          <p:nvPr/>
        </p:nvCxnSpPr>
        <p:spPr>
          <a:xfrm flipV="1">
            <a:off x="4987636" y="2410691"/>
            <a:ext cx="1205346" cy="1349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p:cNvCxnSpPr/>
          <p:nvPr/>
        </p:nvCxnSpPr>
        <p:spPr>
          <a:xfrm flipV="1">
            <a:off x="4979324" y="3498358"/>
            <a:ext cx="1363287" cy="261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p:cNvCxnSpPr/>
          <p:nvPr/>
        </p:nvCxnSpPr>
        <p:spPr>
          <a:xfrm>
            <a:off x="4987636" y="3759968"/>
            <a:ext cx="1354975" cy="521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p:cNvCxnSpPr/>
          <p:nvPr/>
        </p:nvCxnSpPr>
        <p:spPr>
          <a:xfrm>
            <a:off x="4987636" y="3759968"/>
            <a:ext cx="1147157" cy="1518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ángulo 23"/>
          <p:cNvSpPr/>
          <p:nvPr/>
        </p:nvSpPr>
        <p:spPr>
          <a:xfrm>
            <a:off x="6575367" y="2019993"/>
            <a:ext cx="2618509" cy="5237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i="1" dirty="0"/>
              <a:t>vectores con enteros positivos</a:t>
            </a:r>
            <a:endParaRPr lang="es-CO" dirty="0"/>
          </a:p>
        </p:txBody>
      </p:sp>
      <p:sp>
        <p:nvSpPr>
          <p:cNvPr id="26" name="Rectángulo 25"/>
          <p:cNvSpPr/>
          <p:nvPr/>
        </p:nvSpPr>
        <p:spPr>
          <a:xfrm>
            <a:off x="6542115" y="3125508"/>
            <a:ext cx="2618509" cy="5237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i="1" dirty="0"/>
              <a:t>vectores con enteros </a:t>
            </a:r>
            <a:r>
              <a:rPr lang="es-CO" i="1" dirty="0" smtClean="0"/>
              <a:t>negativos</a:t>
            </a:r>
            <a:endParaRPr lang="es-CO" dirty="0"/>
          </a:p>
        </p:txBody>
      </p:sp>
      <p:sp>
        <p:nvSpPr>
          <p:cNvPr id="28" name="Rectángulo 27"/>
          <p:cNvSpPr/>
          <p:nvPr/>
        </p:nvSpPr>
        <p:spPr>
          <a:xfrm>
            <a:off x="6542116" y="4120427"/>
            <a:ext cx="2618509" cy="5237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i="1" dirty="0"/>
              <a:t>vectores con </a:t>
            </a:r>
            <a:r>
              <a:rPr lang="es-CO" i="1" dirty="0" smtClean="0"/>
              <a:t>elementos lógicos</a:t>
            </a:r>
            <a:endParaRPr lang="es-CO" dirty="0"/>
          </a:p>
        </p:txBody>
      </p:sp>
      <p:sp>
        <p:nvSpPr>
          <p:cNvPr id="29" name="Rectángulo 28"/>
          <p:cNvSpPr/>
          <p:nvPr/>
        </p:nvSpPr>
        <p:spPr>
          <a:xfrm>
            <a:off x="6542116" y="5193349"/>
            <a:ext cx="2618509" cy="5237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i="1" dirty="0"/>
              <a:t>vectores con </a:t>
            </a:r>
            <a:r>
              <a:rPr lang="es-CO" i="1" dirty="0" smtClean="0"/>
              <a:t>elementos tipo carácter (textuales)</a:t>
            </a:r>
            <a:endParaRPr lang="es-CO" dirty="0"/>
          </a:p>
        </p:txBody>
      </p:sp>
    </p:spTree>
    <p:extLst>
      <p:ext uri="{BB962C8B-B14F-4D97-AF65-F5344CB8AC3E}">
        <p14:creationId xmlns:p14="http://schemas.microsoft.com/office/powerpoint/2010/main" val="10924866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05476" y="6401750"/>
            <a:ext cx="1473609" cy="307777"/>
          </a:xfrm>
          <a:prstGeom prst="rect">
            <a:avLst/>
          </a:prstGeom>
        </p:spPr>
        <p:txBody>
          <a:bodyPr wrap="none">
            <a:spAutoFit/>
          </a:bodyPr>
          <a:lstStyle/>
          <a:p>
            <a:r>
              <a:rPr lang="es-CO" sz="1400" dirty="0" smtClean="0">
                <a:solidFill>
                  <a:schemeClr val="bg1">
                    <a:lumMod val="65000"/>
                  </a:schemeClr>
                </a:solidFill>
                <a:effectLst>
                  <a:outerShdw blurRad="38100" dist="38100" dir="2700000" algn="tl">
                    <a:srgbClr val="000000">
                      <a:alpha val="43137"/>
                    </a:srgbClr>
                  </a:outerShdw>
                </a:effectLst>
              </a:rPr>
              <a:t>Primer curso de R</a:t>
            </a:r>
            <a:endParaRPr lang="es-CO" sz="1400" dirty="0">
              <a:solidFill>
                <a:schemeClr val="bg1">
                  <a:lumMod val="65000"/>
                </a:schemeClr>
              </a:solidFill>
              <a:effectLst>
                <a:outerShdw blurRad="38100" dist="38100" dir="2700000" algn="tl">
                  <a:srgbClr val="000000">
                    <a:alpha val="43137"/>
                  </a:srgbClr>
                </a:outerShdw>
              </a:effectLst>
            </a:endParaRPr>
          </a:p>
        </p:txBody>
      </p:sp>
      <p:sp>
        <p:nvSpPr>
          <p:cNvPr id="5" name="CuadroTexto 4"/>
          <p:cNvSpPr txBox="1"/>
          <p:nvPr/>
        </p:nvSpPr>
        <p:spPr>
          <a:xfrm>
            <a:off x="717054" y="911563"/>
            <a:ext cx="5511338" cy="369332"/>
          </a:xfrm>
          <a:prstGeom prst="rect">
            <a:avLst/>
          </a:prstGeom>
          <a:noFill/>
        </p:spPr>
        <p:txBody>
          <a:bodyPr wrap="square" rtlCol="0">
            <a:spAutoFit/>
          </a:bodyPr>
          <a:lstStyle/>
          <a:p>
            <a:r>
              <a:rPr lang="es-CO" b="1" dirty="0" smtClean="0"/>
              <a:t>MATRICES EN R</a:t>
            </a:r>
            <a:endParaRPr lang="es-CO" b="1" dirty="0"/>
          </a:p>
        </p:txBody>
      </p:sp>
      <p:sp>
        <p:nvSpPr>
          <p:cNvPr id="6" name="Rectángulo 5"/>
          <p:cNvSpPr/>
          <p:nvPr/>
        </p:nvSpPr>
        <p:spPr>
          <a:xfrm>
            <a:off x="326356" y="1441295"/>
            <a:ext cx="7038720" cy="369332"/>
          </a:xfrm>
          <a:prstGeom prst="rect">
            <a:avLst/>
          </a:prstGeom>
        </p:spPr>
        <p:txBody>
          <a:bodyPr wrap="square">
            <a:spAutoFit/>
          </a:bodyPr>
          <a:lstStyle/>
          <a:p>
            <a:r>
              <a:rPr lang="es-CO" b="1" dirty="0" smtClean="0">
                <a:solidFill>
                  <a:srgbClr val="00B050"/>
                </a:solidFill>
              </a:rPr>
              <a:t>FUNCIONES PARA GESTIONAR MATRICES</a:t>
            </a:r>
          </a:p>
        </p:txBody>
      </p:sp>
      <p:pic>
        <p:nvPicPr>
          <p:cNvPr id="3" name="Imagen 2"/>
          <p:cNvPicPr>
            <a:picLocks noChangeAspect="1"/>
          </p:cNvPicPr>
          <p:nvPr/>
        </p:nvPicPr>
        <p:blipFill>
          <a:blip r:embed="rId3"/>
          <a:stretch>
            <a:fillRect/>
          </a:stretch>
        </p:blipFill>
        <p:spPr>
          <a:xfrm>
            <a:off x="0" y="4890"/>
            <a:ext cx="786433" cy="632221"/>
          </a:xfrm>
          <a:prstGeom prst="rect">
            <a:avLst/>
          </a:prstGeom>
        </p:spPr>
      </p:pic>
      <p:sp>
        <p:nvSpPr>
          <p:cNvPr id="4" name="Rectángulo 3"/>
          <p:cNvSpPr/>
          <p:nvPr/>
        </p:nvSpPr>
        <p:spPr>
          <a:xfrm>
            <a:off x="628491" y="2614811"/>
            <a:ext cx="9628910" cy="3693319"/>
          </a:xfrm>
          <a:prstGeom prst="rect">
            <a:avLst/>
          </a:prstGeom>
        </p:spPr>
        <p:txBody>
          <a:bodyPr wrap="square">
            <a:spAutoFit/>
          </a:bodyPr>
          <a:lstStyle/>
          <a:p>
            <a:pPr algn="just"/>
            <a:r>
              <a:rPr lang="es-CO" b="1" i="1" dirty="0" smtClean="0">
                <a:solidFill>
                  <a:srgbClr val="333333"/>
                </a:solidFill>
                <a:latin typeface="Helvetica Neue"/>
              </a:rPr>
              <a:t>1. </a:t>
            </a:r>
            <a:r>
              <a:rPr lang="es-CO" b="1" i="1" dirty="0" err="1" smtClean="0">
                <a:solidFill>
                  <a:srgbClr val="333333"/>
                </a:solidFill>
                <a:latin typeface="Helvetica Neue"/>
              </a:rPr>
              <a:t>class</a:t>
            </a:r>
            <a:r>
              <a:rPr lang="es-CO" b="1" i="1" dirty="0">
                <a:solidFill>
                  <a:srgbClr val="333333"/>
                </a:solidFill>
                <a:latin typeface="Helvetica Neue"/>
              </a:rPr>
              <a:t>()</a:t>
            </a:r>
            <a:r>
              <a:rPr lang="es-CO" dirty="0">
                <a:solidFill>
                  <a:srgbClr val="333333"/>
                </a:solidFill>
                <a:latin typeface="Helvetica Neue"/>
              </a:rPr>
              <a:t>: Verifica si el tipo de objeto o estructura de datos es una matriz.</a:t>
            </a:r>
          </a:p>
          <a:p>
            <a:pPr algn="just"/>
            <a:r>
              <a:rPr lang="es-CO" b="1" i="1" dirty="0">
                <a:solidFill>
                  <a:srgbClr val="333333"/>
                </a:solidFill>
                <a:latin typeface="Helvetica Neue"/>
              </a:rPr>
              <a:t>2</a:t>
            </a:r>
            <a:r>
              <a:rPr lang="es-CO" b="1" i="1" dirty="0" smtClean="0">
                <a:solidFill>
                  <a:srgbClr val="333333"/>
                </a:solidFill>
                <a:latin typeface="Helvetica Neue"/>
              </a:rPr>
              <a:t>. </a:t>
            </a:r>
            <a:r>
              <a:rPr lang="es-CO" b="1" i="1" dirty="0" err="1" smtClean="0">
                <a:solidFill>
                  <a:srgbClr val="333333"/>
                </a:solidFill>
                <a:latin typeface="Helvetica Neue"/>
              </a:rPr>
              <a:t>nrow</a:t>
            </a:r>
            <a:r>
              <a:rPr lang="es-CO" b="1" i="1" dirty="0">
                <a:solidFill>
                  <a:srgbClr val="333333"/>
                </a:solidFill>
                <a:latin typeface="Helvetica Neue"/>
              </a:rPr>
              <a:t>()</a:t>
            </a:r>
            <a:r>
              <a:rPr lang="es-CO" dirty="0">
                <a:solidFill>
                  <a:srgbClr val="333333"/>
                </a:solidFill>
                <a:latin typeface="Helvetica Neue"/>
              </a:rPr>
              <a:t>: Retorna el número de filas de una matriz.</a:t>
            </a:r>
          </a:p>
          <a:p>
            <a:pPr algn="just"/>
            <a:r>
              <a:rPr lang="es-CO" b="1" i="1" dirty="0" smtClean="0">
                <a:solidFill>
                  <a:srgbClr val="333333"/>
                </a:solidFill>
                <a:latin typeface="Helvetica Neue"/>
              </a:rPr>
              <a:t>3. </a:t>
            </a:r>
            <a:r>
              <a:rPr lang="es-CO" b="1" i="1" dirty="0" err="1" smtClean="0">
                <a:solidFill>
                  <a:srgbClr val="333333"/>
                </a:solidFill>
                <a:latin typeface="Helvetica Neue"/>
              </a:rPr>
              <a:t>ncol</a:t>
            </a:r>
            <a:r>
              <a:rPr lang="es-CO" b="1" i="1" dirty="0">
                <a:solidFill>
                  <a:srgbClr val="333333"/>
                </a:solidFill>
                <a:latin typeface="Helvetica Neue"/>
              </a:rPr>
              <a:t>()</a:t>
            </a:r>
            <a:r>
              <a:rPr lang="es-CO" dirty="0">
                <a:solidFill>
                  <a:srgbClr val="333333"/>
                </a:solidFill>
                <a:latin typeface="Helvetica Neue"/>
              </a:rPr>
              <a:t>: Retorna el número de columnas de una matriz.</a:t>
            </a:r>
          </a:p>
          <a:p>
            <a:pPr algn="just"/>
            <a:r>
              <a:rPr lang="es-CO" b="1" i="1" dirty="0" smtClean="0">
                <a:solidFill>
                  <a:srgbClr val="333333"/>
                </a:solidFill>
                <a:latin typeface="Helvetica Neue"/>
              </a:rPr>
              <a:t>4. </a:t>
            </a:r>
            <a:r>
              <a:rPr lang="es-CO" b="1" i="1" dirty="0" err="1" smtClean="0">
                <a:solidFill>
                  <a:srgbClr val="333333"/>
                </a:solidFill>
                <a:latin typeface="Helvetica Neue"/>
              </a:rPr>
              <a:t>dim</a:t>
            </a:r>
            <a:r>
              <a:rPr lang="es-CO" b="1" i="1" dirty="0">
                <a:solidFill>
                  <a:srgbClr val="333333"/>
                </a:solidFill>
                <a:latin typeface="Helvetica Neue"/>
              </a:rPr>
              <a:t>()</a:t>
            </a:r>
            <a:r>
              <a:rPr lang="es-CO" dirty="0">
                <a:solidFill>
                  <a:srgbClr val="333333"/>
                </a:solidFill>
                <a:latin typeface="Helvetica Neue"/>
              </a:rPr>
              <a:t>: Retorna las dimensiones de una matriz; es decir, cuántas filas y cuántas columnas tiene.</a:t>
            </a:r>
          </a:p>
          <a:p>
            <a:pPr algn="just"/>
            <a:r>
              <a:rPr lang="es-CO" b="1" i="1" dirty="0" smtClean="0">
                <a:solidFill>
                  <a:srgbClr val="333333"/>
                </a:solidFill>
                <a:latin typeface="Helvetica Neue"/>
              </a:rPr>
              <a:t>5. </a:t>
            </a:r>
            <a:r>
              <a:rPr lang="es-CO" b="1" i="1" dirty="0" err="1" smtClean="0">
                <a:solidFill>
                  <a:srgbClr val="333333"/>
                </a:solidFill>
                <a:latin typeface="Helvetica Neue"/>
              </a:rPr>
              <a:t>rowSums</a:t>
            </a:r>
            <a:r>
              <a:rPr lang="es-CO" b="1" i="1" dirty="0">
                <a:solidFill>
                  <a:srgbClr val="333333"/>
                </a:solidFill>
                <a:latin typeface="Helvetica Neue"/>
              </a:rPr>
              <a:t>()</a:t>
            </a:r>
            <a:r>
              <a:rPr lang="es-CO" dirty="0">
                <a:solidFill>
                  <a:srgbClr val="333333"/>
                </a:solidFill>
                <a:latin typeface="Helvetica Neue"/>
              </a:rPr>
              <a:t>: Retorna un vector con la suma de los elementos que conforman las filas de una matriz.</a:t>
            </a:r>
          </a:p>
          <a:p>
            <a:pPr algn="just"/>
            <a:r>
              <a:rPr lang="es-CO" b="1" i="1" dirty="0" smtClean="0">
                <a:solidFill>
                  <a:srgbClr val="333333"/>
                </a:solidFill>
                <a:latin typeface="Helvetica Neue"/>
              </a:rPr>
              <a:t>6. </a:t>
            </a:r>
            <a:r>
              <a:rPr lang="es-CO" b="1" i="1" dirty="0" err="1" smtClean="0">
                <a:solidFill>
                  <a:srgbClr val="333333"/>
                </a:solidFill>
                <a:latin typeface="Helvetica Neue"/>
              </a:rPr>
              <a:t>colSums</a:t>
            </a:r>
            <a:r>
              <a:rPr lang="es-CO" b="1" i="1" dirty="0">
                <a:solidFill>
                  <a:srgbClr val="333333"/>
                </a:solidFill>
                <a:latin typeface="Helvetica Neue"/>
              </a:rPr>
              <a:t>()</a:t>
            </a:r>
            <a:r>
              <a:rPr lang="es-CO" dirty="0">
                <a:solidFill>
                  <a:srgbClr val="333333"/>
                </a:solidFill>
                <a:latin typeface="Helvetica Neue"/>
              </a:rPr>
              <a:t>: Retorna un vector con la suma de los elementos que conforman las columnas de una matriz.</a:t>
            </a:r>
          </a:p>
          <a:p>
            <a:pPr algn="just"/>
            <a:r>
              <a:rPr lang="es-CO" b="1" i="1" dirty="0" smtClean="0">
                <a:solidFill>
                  <a:srgbClr val="333333"/>
                </a:solidFill>
                <a:latin typeface="Helvetica Neue"/>
              </a:rPr>
              <a:t>7. </a:t>
            </a:r>
            <a:r>
              <a:rPr lang="es-CO" b="1" i="1" dirty="0" err="1" smtClean="0">
                <a:solidFill>
                  <a:srgbClr val="333333"/>
                </a:solidFill>
                <a:latin typeface="Helvetica Neue"/>
              </a:rPr>
              <a:t>rbind</a:t>
            </a:r>
            <a:r>
              <a:rPr lang="es-CO" b="1" i="1" dirty="0">
                <a:solidFill>
                  <a:srgbClr val="333333"/>
                </a:solidFill>
                <a:latin typeface="Helvetica Neue"/>
              </a:rPr>
              <a:t>()</a:t>
            </a:r>
            <a:r>
              <a:rPr lang="es-CO" dirty="0">
                <a:solidFill>
                  <a:srgbClr val="333333"/>
                </a:solidFill>
                <a:latin typeface="Helvetica Neue"/>
              </a:rPr>
              <a:t>: Permite adicionar filas a una matriz.</a:t>
            </a:r>
          </a:p>
          <a:p>
            <a:pPr algn="just"/>
            <a:r>
              <a:rPr lang="es-CO" b="1" i="1" dirty="0" smtClean="0">
                <a:solidFill>
                  <a:srgbClr val="333333"/>
                </a:solidFill>
                <a:latin typeface="Helvetica Neue"/>
              </a:rPr>
              <a:t>8. </a:t>
            </a:r>
            <a:r>
              <a:rPr lang="es-CO" b="1" i="1" dirty="0" err="1" smtClean="0">
                <a:solidFill>
                  <a:srgbClr val="333333"/>
                </a:solidFill>
                <a:latin typeface="Helvetica Neue"/>
              </a:rPr>
              <a:t>cbind</a:t>
            </a:r>
            <a:r>
              <a:rPr lang="es-CO" b="1" i="1" dirty="0">
                <a:solidFill>
                  <a:srgbClr val="333333"/>
                </a:solidFill>
                <a:latin typeface="Helvetica Neue"/>
              </a:rPr>
              <a:t>()</a:t>
            </a:r>
            <a:r>
              <a:rPr lang="es-CO" dirty="0">
                <a:solidFill>
                  <a:srgbClr val="333333"/>
                </a:solidFill>
                <a:latin typeface="Helvetica Neue"/>
              </a:rPr>
              <a:t>: Permite adicionar columnas a una matriz.</a:t>
            </a:r>
          </a:p>
          <a:p>
            <a:pPr algn="just"/>
            <a:r>
              <a:rPr lang="es-CO" b="1" i="1" dirty="0" smtClean="0">
                <a:solidFill>
                  <a:srgbClr val="333333"/>
                </a:solidFill>
                <a:latin typeface="Helvetica Neue"/>
              </a:rPr>
              <a:t>9. </a:t>
            </a:r>
            <a:r>
              <a:rPr lang="es-CO" b="1" i="1" dirty="0" err="1" smtClean="0">
                <a:solidFill>
                  <a:srgbClr val="333333"/>
                </a:solidFill>
                <a:latin typeface="Helvetica Neue"/>
              </a:rPr>
              <a:t>rownames</a:t>
            </a:r>
            <a:r>
              <a:rPr lang="es-CO" b="1" i="1" dirty="0">
                <a:solidFill>
                  <a:srgbClr val="333333"/>
                </a:solidFill>
                <a:latin typeface="Helvetica Neue"/>
              </a:rPr>
              <a:t>()</a:t>
            </a:r>
            <a:r>
              <a:rPr lang="es-CO" dirty="0">
                <a:solidFill>
                  <a:srgbClr val="333333"/>
                </a:solidFill>
                <a:latin typeface="Helvetica Neue"/>
              </a:rPr>
              <a:t>: Permite ingresar los nombres de las filas de una matriz.</a:t>
            </a:r>
          </a:p>
          <a:p>
            <a:pPr algn="just"/>
            <a:r>
              <a:rPr lang="es-CO" b="1" i="1" dirty="0" smtClean="0">
                <a:solidFill>
                  <a:srgbClr val="333333"/>
                </a:solidFill>
                <a:latin typeface="Helvetica Neue"/>
              </a:rPr>
              <a:t>10. </a:t>
            </a:r>
            <a:r>
              <a:rPr lang="es-CO" b="1" i="1" dirty="0" err="1" smtClean="0">
                <a:solidFill>
                  <a:srgbClr val="333333"/>
                </a:solidFill>
                <a:latin typeface="Helvetica Neue"/>
              </a:rPr>
              <a:t>colnames</a:t>
            </a:r>
            <a:r>
              <a:rPr lang="es-CO" b="1" i="1" dirty="0">
                <a:solidFill>
                  <a:srgbClr val="333333"/>
                </a:solidFill>
                <a:latin typeface="Helvetica Neue"/>
              </a:rPr>
              <a:t>()</a:t>
            </a:r>
            <a:r>
              <a:rPr lang="es-CO" dirty="0">
                <a:solidFill>
                  <a:srgbClr val="333333"/>
                </a:solidFill>
                <a:latin typeface="Helvetica Neue"/>
              </a:rPr>
              <a:t>: Permite ingresar los nombres de las columnas de una matriz.</a:t>
            </a:r>
            <a:endParaRPr lang="es-CO" b="0" i="0" dirty="0">
              <a:solidFill>
                <a:srgbClr val="333333"/>
              </a:solidFill>
              <a:effectLst/>
              <a:latin typeface="Helvetica Neue"/>
            </a:endParaRPr>
          </a:p>
        </p:txBody>
      </p:sp>
      <p:sp>
        <p:nvSpPr>
          <p:cNvPr id="12" name="Rectángulo 11"/>
          <p:cNvSpPr/>
          <p:nvPr/>
        </p:nvSpPr>
        <p:spPr>
          <a:xfrm>
            <a:off x="6099651" y="1280895"/>
            <a:ext cx="3534942" cy="523220"/>
          </a:xfrm>
          <a:prstGeom prst="rect">
            <a:avLst/>
          </a:prstGeom>
        </p:spPr>
        <p:txBody>
          <a:bodyPr wrap="none">
            <a:spAutoFit/>
          </a:bodyPr>
          <a:lstStyle/>
          <a:p>
            <a:r>
              <a:rPr lang="es-CO" sz="2800" b="1" dirty="0" err="1" smtClean="0">
                <a:solidFill>
                  <a:srgbClr val="333333"/>
                </a:solidFill>
                <a:latin typeface="Helvetica Neue"/>
              </a:rPr>
              <a:t>Nombre_Función</a:t>
            </a:r>
            <a:r>
              <a:rPr lang="es-CO" altLang="es-CO" sz="2800" dirty="0" smtClean="0">
                <a:solidFill>
                  <a:srgbClr val="902000"/>
                </a:solidFill>
                <a:latin typeface="Consolas" panose="020B0609020204030204" pitchFamily="49" charset="0"/>
              </a:rPr>
              <a:t>()</a:t>
            </a:r>
            <a:endParaRPr lang="es-CO" sz="2800" dirty="0"/>
          </a:p>
        </p:txBody>
      </p:sp>
    </p:spTree>
    <p:extLst>
      <p:ext uri="{BB962C8B-B14F-4D97-AF65-F5344CB8AC3E}">
        <p14:creationId xmlns:p14="http://schemas.microsoft.com/office/powerpoint/2010/main" val="29844939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05476" y="6401750"/>
            <a:ext cx="1473609" cy="307777"/>
          </a:xfrm>
          <a:prstGeom prst="rect">
            <a:avLst/>
          </a:prstGeom>
        </p:spPr>
        <p:txBody>
          <a:bodyPr wrap="none">
            <a:spAutoFit/>
          </a:bodyPr>
          <a:lstStyle/>
          <a:p>
            <a:r>
              <a:rPr lang="es-CO" sz="1400" dirty="0" smtClean="0">
                <a:solidFill>
                  <a:schemeClr val="bg1">
                    <a:lumMod val="65000"/>
                  </a:schemeClr>
                </a:solidFill>
                <a:effectLst>
                  <a:outerShdw blurRad="38100" dist="38100" dir="2700000" algn="tl">
                    <a:srgbClr val="000000">
                      <a:alpha val="43137"/>
                    </a:srgbClr>
                  </a:outerShdw>
                </a:effectLst>
              </a:rPr>
              <a:t>Primer curso de R</a:t>
            </a:r>
            <a:endParaRPr lang="es-CO" sz="1400" dirty="0">
              <a:solidFill>
                <a:schemeClr val="bg1">
                  <a:lumMod val="65000"/>
                </a:schemeClr>
              </a:solidFill>
              <a:effectLst>
                <a:outerShdw blurRad="38100" dist="38100" dir="2700000" algn="tl">
                  <a:srgbClr val="000000">
                    <a:alpha val="43137"/>
                  </a:srgbClr>
                </a:outerShdw>
              </a:effectLst>
            </a:endParaRPr>
          </a:p>
        </p:txBody>
      </p:sp>
      <p:sp>
        <p:nvSpPr>
          <p:cNvPr id="5" name="CuadroTexto 4"/>
          <p:cNvSpPr txBox="1"/>
          <p:nvPr/>
        </p:nvSpPr>
        <p:spPr>
          <a:xfrm>
            <a:off x="717054" y="911563"/>
            <a:ext cx="5511338" cy="369332"/>
          </a:xfrm>
          <a:prstGeom prst="rect">
            <a:avLst/>
          </a:prstGeom>
          <a:noFill/>
        </p:spPr>
        <p:txBody>
          <a:bodyPr wrap="square" rtlCol="0">
            <a:spAutoFit/>
          </a:bodyPr>
          <a:lstStyle/>
          <a:p>
            <a:r>
              <a:rPr lang="es-CO" b="1" dirty="0" smtClean="0"/>
              <a:t>MATRICES EN R</a:t>
            </a:r>
            <a:endParaRPr lang="es-CO" b="1" dirty="0"/>
          </a:p>
        </p:txBody>
      </p:sp>
      <p:sp>
        <p:nvSpPr>
          <p:cNvPr id="6" name="Rectángulo 5"/>
          <p:cNvSpPr/>
          <p:nvPr/>
        </p:nvSpPr>
        <p:spPr>
          <a:xfrm>
            <a:off x="334669" y="1632576"/>
            <a:ext cx="7038720" cy="369332"/>
          </a:xfrm>
          <a:prstGeom prst="rect">
            <a:avLst/>
          </a:prstGeom>
        </p:spPr>
        <p:txBody>
          <a:bodyPr wrap="square">
            <a:spAutoFit/>
          </a:bodyPr>
          <a:lstStyle/>
          <a:p>
            <a:r>
              <a:rPr lang="es-CO" b="1" dirty="0" smtClean="0">
                <a:solidFill>
                  <a:srgbClr val="00B050"/>
                </a:solidFill>
              </a:rPr>
              <a:t>FUNCIONES PARA GESTIONAR MATRICES</a:t>
            </a:r>
          </a:p>
        </p:txBody>
      </p:sp>
      <p:pic>
        <p:nvPicPr>
          <p:cNvPr id="3" name="Imagen 2"/>
          <p:cNvPicPr>
            <a:picLocks noChangeAspect="1"/>
          </p:cNvPicPr>
          <p:nvPr/>
        </p:nvPicPr>
        <p:blipFill>
          <a:blip r:embed="rId3"/>
          <a:stretch>
            <a:fillRect/>
          </a:stretch>
        </p:blipFill>
        <p:spPr>
          <a:xfrm>
            <a:off x="0" y="4890"/>
            <a:ext cx="786433" cy="632221"/>
          </a:xfrm>
          <a:prstGeom prst="rect">
            <a:avLst/>
          </a:prstGeom>
        </p:spPr>
      </p:pic>
      <p:sp>
        <p:nvSpPr>
          <p:cNvPr id="12" name="Rectángulo 11"/>
          <p:cNvSpPr/>
          <p:nvPr/>
        </p:nvSpPr>
        <p:spPr>
          <a:xfrm>
            <a:off x="567960" y="3940219"/>
            <a:ext cx="8464177" cy="523220"/>
          </a:xfrm>
          <a:prstGeom prst="rect">
            <a:avLst/>
          </a:prstGeom>
        </p:spPr>
        <p:txBody>
          <a:bodyPr wrap="none">
            <a:spAutoFit/>
          </a:bodyPr>
          <a:lstStyle/>
          <a:p>
            <a:r>
              <a:rPr lang="es-CO" sz="2800" b="1" dirty="0" err="1" smtClean="0">
                <a:solidFill>
                  <a:srgbClr val="333333"/>
                </a:solidFill>
                <a:latin typeface="Helvetica Neue"/>
              </a:rPr>
              <a:t>Nombre_Función</a:t>
            </a:r>
            <a:r>
              <a:rPr lang="es-CO" altLang="es-CO" sz="2800" dirty="0" smtClean="0">
                <a:solidFill>
                  <a:srgbClr val="902000"/>
                </a:solidFill>
                <a:latin typeface="Consolas" panose="020B0609020204030204" pitchFamily="49" charset="0"/>
              </a:rPr>
              <a:t>(</a:t>
            </a:r>
            <a:r>
              <a:rPr lang="es-CO" altLang="es-CO" sz="2800" dirty="0" err="1" smtClean="0">
                <a:solidFill>
                  <a:srgbClr val="902000"/>
                </a:solidFill>
                <a:latin typeface="Consolas" panose="020B0609020204030204" pitchFamily="49" charset="0"/>
              </a:rPr>
              <a:t>arg</a:t>
            </a:r>
            <a:r>
              <a:rPr lang="es-CO" altLang="es-CO" sz="2800" dirty="0" smtClean="0">
                <a:solidFill>
                  <a:srgbClr val="902000"/>
                </a:solidFill>
                <a:latin typeface="Consolas" panose="020B0609020204030204" pitchFamily="49" charset="0"/>
              </a:rPr>
              <a:t> =, </a:t>
            </a:r>
            <a:r>
              <a:rPr lang="es-CO" altLang="es-CO" sz="2800" dirty="0" err="1" smtClean="0">
                <a:solidFill>
                  <a:srgbClr val="902000"/>
                </a:solidFill>
                <a:latin typeface="Consolas" panose="020B0609020204030204" pitchFamily="49" charset="0"/>
              </a:rPr>
              <a:t>arg</a:t>
            </a:r>
            <a:r>
              <a:rPr lang="es-CO" altLang="es-CO" sz="2800" dirty="0" smtClean="0">
                <a:solidFill>
                  <a:srgbClr val="902000"/>
                </a:solidFill>
                <a:latin typeface="Consolas" panose="020B0609020204030204" pitchFamily="49" charset="0"/>
              </a:rPr>
              <a:t>=, </a:t>
            </a:r>
            <a:r>
              <a:rPr lang="es-CO" altLang="es-CO" sz="2800" dirty="0" err="1" smtClean="0">
                <a:solidFill>
                  <a:srgbClr val="902000"/>
                </a:solidFill>
                <a:latin typeface="Consolas" panose="020B0609020204030204" pitchFamily="49" charset="0"/>
              </a:rPr>
              <a:t>arg</a:t>
            </a:r>
            <a:r>
              <a:rPr lang="es-CO" altLang="es-CO" sz="2800" dirty="0" smtClean="0">
                <a:solidFill>
                  <a:srgbClr val="902000"/>
                </a:solidFill>
                <a:latin typeface="Consolas" panose="020B0609020204030204" pitchFamily="49" charset="0"/>
              </a:rPr>
              <a:t>=</a:t>
            </a:r>
            <a:r>
              <a:rPr lang="es-CO" altLang="es-CO" sz="2800" dirty="0" smtClean="0">
                <a:solidFill>
                  <a:srgbClr val="00B050"/>
                </a:solidFill>
                <a:latin typeface="Consolas" panose="020B0609020204030204" pitchFamily="49" charset="0"/>
              </a:rPr>
              <a:t>TRUE, …</a:t>
            </a:r>
            <a:r>
              <a:rPr lang="es-CO" altLang="es-CO" sz="2800" dirty="0" smtClean="0">
                <a:solidFill>
                  <a:srgbClr val="902000"/>
                </a:solidFill>
                <a:latin typeface="Consolas" panose="020B0609020204030204" pitchFamily="49" charset="0"/>
              </a:rPr>
              <a:t>)</a:t>
            </a:r>
            <a:endParaRPr lang="es-CO" sz="2800" dirty="0"/>
          </a:p>
        </p:txBody>
      </p:sp>
      <p:cxnSp>
        <p:nvCxnSpPr>
          <p:cNvPr id="8" name="Conector angular 7"/>
          <p:cNvCxnSpPr/>
          <p:nvPr/>
        </p:nvCxnSpPr>
        <p:spPr>
          <a:xfrm flipV="1">
            <a:off x="5272428" y="2478709"/>
            <a:ext cx="1911927" cy="1480993"/>
          </a:xfrm>
          <a:prstGeom prst="bentConnector3">
            <a:avLst>
              <a:gd name="adj1" fmla="val 870"/>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7373389" y="2074043"/>
            <a:ext cx="1874261" cy="923330"/>
          </a:xfrm>
          <a:prstGeom prst="rect">
            <a:avLst/>
          </a:prstGeom>
          <a:noFill/>
        </p:spPr>
        <p:txBody>
          <a:bodyPr wrap="square" rtlCol="0">
            <a:spAutoFit/>
          </a:bodyPr>
          <a:lstStyle/>
          <a:p>
            <a:pPr algn="just"/>
            <a:r>
              <a:rPr lang="es-CO" dirty="0" smtClean="0"/>
              <a:t>Definidos por el usuario o por defecto</a:t>
            </a:r>
            <a:endParaRPr lang="es-CO" dirty="0"/>
          </a:p>
        </p:txBody>
      </p:sp>
    </p:spTree>
    <p:extLst>
      <p:ext uri="{BB962C8B-B14F-4D97-AF65-F5344CB8AC3E}">
        <p14:creationId xmlns:p14="http://schemas.microsoft.com/office/powerpoint/2010/main" val="3414048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1"/>
          <p:cNvSpPr txBox="1">
            <a:spLocks/>
          </p:cNvSpPr>
          <p:nvPr/>
        </p:nvSpPr>
        <p:spPr>
          <a:xfrm>
            <a:off x="1955322" y="1831125"/>
            <a:ext cx="798488" cy="37424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s-ES" sz="4000" dirty="0">
              <a:solidFill>
                <a:srgbClr val="19937C"/>
              </a:solidFill>
              <a:latin typeface="Ancizar Sans Extrabold"/>
              <a:cs typeface="Ancizar Sans Extrabold"/>
            </a:endParaRPr>
          </a:p>
        </p:txBody>
      </p:sp>
      <p:pic>
        <p:nvPicPr>
          <p:cNvPr id="1026"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05476" y="6401750"/>
            <a:ext cx="1473609" cy="307777"/>
          </a:xfrm>
          <a:prstGeom prst="rect">
            <a:avLst/>
          </a:prstGeom>
        </p:spPr>
        <p:txBody>
          <a:bodyPr wrap="none">
            <a:spAutoFit/>
          </a:bodyPr>
          <a:lstStyle/>
          <a:p>
            <a:r>
              <a:rPr lang="es-CO" sz="1400" dirty="0" smtClean="0">
                <a:solidFill>
                  <a:schemeClr val="bg1">
                    <a:lumMod val="65000"/>
                  </a:schemeClr>
                </a:solidFill>
                <a:effectLst>
                  <a:outerShdw blurRad="38100" dist="38100" dir="2700000" algn="tl">
                    <a:srgbClr val="000000">
                      <a:alpha val="43137"/>
                    </a:srgbClr>
                  </a:outerShdw>
                </a:effectLst>
              </a:rPr>
              <a:t>Primer curso de R</a:t>
            </a:r>
            <a:endParaRPr lang="es-CO" sz="1400" dirty="0">
              <a:solidFill>
                <a:schemeClr val="bg1">
                  <a:lumMod val="65000"/>
                </a:schemeClr>
              </a:solidFill>
              <a:effectLst>
                <a:outerShdw blurRad="38100" dist="38100" dir="2700000" algn="tl">
                  <a:srgbClr val="000000">
                    <a:alpha val="43137"/>
                  </a:srgbClr>
                </a:outerShdw>
              </a:effectLst>
            </a:endParaRPr>
          </a:p>
        </p:txBody>
      </p:sp>
      <p:sp>
        <p:nvSpPr>
          <p:cNvPr id="5" name="CuadroTexto 4"/>
          <p:cNvSpPr txBox="1"/>
          <p:nvPr/>
        </p:nvSpPr>
        <p:spPr>
          <a:xfrm>
            <a:off x="648393" y="551330"/>
            <a:ext cx="5511338" cy="369332"/>
          </a:xfrm>
          <a:prstGeom prst="rect">
            <a:avLst/>
          </a:prstGeom>
          <a:noFill/>
        </p:spPr>
        <p:txBody>
          <a:bodyPr wrap="square" rtlCol="0">
            <a:spAutoFit/>
          </a:bodyPr>
          <a:lstStyle/>
          <a:p>
            <a:r>
              <a:rPr lang="es-CO" b="1" dirty="0" smtClean="0"/>
              <a:t>VARIABLES EN R</a:t>
            </a:r>
            <a:endParaRPr lang="es-CO" b="1" dirty="0"/>
          </a:p>
        </p:txBody>
      </p:sp>
      <p:sp>
        <p:nvSpPr>
          <p:cNvPr id="6" name="Rectángulo 5"/>
          <p:cNvSpPr/>
          <p:nvPr/>
        </p:nvSpPr>
        <p:spPr>
          <a:xfrm>
            <a:off x="970931" y="1254742"/>
            <a:ext cx="4756815" cy="369332"/>
          </a:xfrm>
          <a:prstGeom prst="rect">
            <a:avLst/>
          </a:prstGeom>
        </p:spPr>
        <p:txBody>
          <a:bodyPr wrap="none">
            <a:spAutoFit/>
          </a:bodyPr>
          <a:lstStyle/>
          <a:p>
            <a:r>
              <a:rPr lang="es-CO" b="1" dirty="0" smtClean="0">
                <a:solidFill>
                  <a:srgbClr val="00B050"/>
                </a:solidFill>
              </a:rPr>
              <a:t>TIPOS DE VARIABLES EN R – </a:t>
            </a:r>
            <a:r>
              <a:rPr lang="es-CO" b="1" dirty="0" smtClean="0">
                <a:solidFill>
                  <a:srgbClr val="FF0000"/>
                </a:solidFill>
              </a:rPr>
              <a:t>PRIMERA VARIABLE</a:t>
            </a:r>
            <a:endParaRPr lang="es-CO" b="1" dirty="0">
              <a:solidFill>
                <a:srgbClr val="FF0000"/>
              </a:solidFill>
            </a:endParaRPr>
          </a:p>
        </p:txBody>
      </p:sp>
      <p:sp>
        <p:nvSpPr>
          <p:cNvPr id="3" name="Rectángulo 2"/>
          <p:cNvSpPr/>
          <p:nvPr/>
        </p:nvSpPr>
        <p:spPr>
          <a:xfrm>
            <a:off x="1100455" y="1882205"/>
            <a:ext cx="10194174" cy="646331"/>
          </a:xfrm>
          <a:prstGeom prst="rect">
            <a:avLst/>
          </a:prstGeom>
        </p:spPr>
        <p:txBody>
          <a:bodyPr wrap="square">
            <a:spAutoFit/>
          </a:bodyPr>
          <a:lstStyle/>
          <a:p>
            <a:r>
              <a:rPr lang="es-CO" dirty="0" smtClean="0">
                <a:solidFill>
                  <a:srgbClr val="333333"/>
                </a:solidFill>
                <a:latin typeface="Helvetica Neue"/>
              </a:rPr>
              <a:t>E</a:t>
            </a:r>
            <a:r>
              <a:rPr lang="es-CO" b="0" i="0" dirty="0" smtClean="0">
                <a:solidFill>
                  <a:srgbClr val="333333"/>
                </a:solidFill>
                <a:effectLst/>
                <a:latin typeface="Helvetica Neue"/>
              </a:rPr>
              <a:t>n R existe la función</a:t>
            </a:r>
            <a:r>
              <a:rPr lang="es-CO" baseline="30000" dirty="0" smtClean="0">
                <a:solidFill>
                  <a:srgbClr val="4183C4"/>
                </a:solidFill>
                <a:latin typeface="Helvetica Neue"/>
              </a:rPr>
              <a:t> </a:t>
            </a:r>
            <a:r>
              <a:rPr lang="es-CO" b="0" i="0" dirty="0" smtClean="0">
                <a:solidFill>
                  <a:srgbClr val="333333"/>
                </a:solidFill>
                <a:effectLst/>
                <a:latin typeface="Helvetica Neue"/>
              </a:rPr>
              <a:t>llamada </a:t>
            </a:r>
            <a:r>
              <a:rPr lang="es-CO" b="1" i="1" dirty="0" err="1" smtClean="0">
                <a:solidFill>
                  <a:srgbClr val="333333"/>
                </a:solidFill>
                <a:effectLst/>
                <a:latin typeface="Helvetica Neue"/>
              </a:rPr>
              <a:t>class</a:t>
            </a:r>
            <a:r>
              <a:rPr lang="es-CO" b="1" i="1" dirty="0" smtClean="0">
                <a:solidFill>
                  <a:srgbClr val="333333"/>
                </a:solidFill>
                <a:effectLst/>
                <a:latin typeface="Helvetica Neue"/>
              </a:rPr>
              <a:t>()</a:t>
            </a:r>
            <a:r>
              <a:rPr lang="es-CO" b="0" i="0" dirty="0" smtClean="0">
                <a:solidFill>
                  <a:srgbClr val="333333"/>
                </a:solidFill>
                <a:effectLst/>
                <a:latin typeface="Helvetica Neue"/>
              </a:rPr>
              <a:t> que nos permite conocer la tipología de los elementos que hacen parte de una variable. </a:t>
            </a:r>
            <a:endParaRPr lang="es-CO" dirty="0"/>
          </a:p>
        </p:txBody>
      </p:sp>
    </p:spTree>
    <p:extLst>
      <p:ext uri="{BB962C8B-B14F-4D97-AF65-F5344CB8AC3E}">
        <p14:creationId xmlns:p14="http://schemas.microsoft.com/office/powerpoint/2010/main" val="12907350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2452254" y="2421694"/>
            <a:ext cx="7398328" cy="1323439"/>
          </a:xfrm>
          <a:prstGeom prst="rect">
            <a:avLst/>
          </a:prstGeom>
          <a:noFill/>
        </p:spPr>
        <p:txBody>
          <a:bodyPr wrap="square" rtlCol="0">
            <a:spAutoFit/>
          </a:bodyPr>
          <a:lstStyle/>
          <a:p>
            <a:r>
              <a:rPr lang="es-CO" sz="4000" b="1" dirty="0" smtClean="0"/>
              <a:t>MARCOS DE DATOS </a:t>
            </a:r>
            <a:r>
              <a:rPr lang="es-CO" sz="4000" b="1" dirty="0" err="1" smtClean="0"/>
              <a:t>data.frame</a:t>
            </a:r>
            <a:r>
              <a:rPr lang="es-CO" sz="4000" b="1" dirty="0" smtClean="0"/>
              <a:t> </a:t>
            </a:r>
          </a:p>
          <a:p>
            <a:pPr algn="ctr"/>
            <a:r>
              <a:rPr lang="es-CO" sz="4000" b="1" dirty="0" smtClean="0"/>
              <a:t>EN R</a:t>
            </a:r>
            <a:endParaRPr lang="es-CO" sz="4000" b="1" dirty="0"/>
          </a:p>
        </p:txBody>
      </p:sp>
      <p:pic>
        <p:nvPicPr>
          <p:cNvPr id="2" name="Imagen 1"/>
          <p:cNvPicPr>
            <a:picLocks noChangeAspect="1"/>
          </p:cNvPicPr>
          <p:nvPr/>
        </p:nvPicPr>
        <p:blipFill>
          <a:blip r:embed="rId3"/>
          <a:stretch>
            <a:fillRect/>
          </a:stretch>
        </p:blipFill>
        <p:spPr>
          <a:xfrm>
            <a:off x="66502" y="120266"/>
            <a:ext cx="575150" cy="505435"/>
          </a:xfrm>
          <a:prstGeom prst="rect">
            <a:avLst/>
          </a:prstGeom>
        </p:spPr>
      </p:pic>
    </p:spTree>
    <p:extLst>
      <p:ext uri="{BB962C8B-B14F-4D97-AF65-F5344CB8AC3E}">
        <p14:creationId xmlns:p14="http://schemas.microsoft.com/office/powerpoint/2010/main" val="35770738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a:blip r:embed="rId3"/>
          <a:stretch>
            <a:fillRect/>
          </a:stretch>
        </p:blipFill>
        <p:spPr>
          <a:xfrm>
            <a:off x="66502" y="120266"/>
            <a:ext cx="575150" cy="505435"/>
          </a:xfrm>
          <a:prstGeom prst="rect">
            <a:avLst/>
          </a:prstGeom>
        </p:spPr>
      </p:pic>
      <p:sp>
        <p:nvSpPr>
          <p:cNvPr id="6" name="Rectángulo 5"/>
          <p:cNvSpPr/>
          <p:nvPr/>
        </p:nvSpPr>
        <p:spPr>
          <a:xfrm>
            <a:off x="567426" y="1100561"/>
            <a:ext cx="7038720" cy="369332"/>
          </a:xfrm>
          <a:prstGeom prst="rect">
            <a:avLst/>
          </a:prstGeom>
        </p:spPr>
        <p:txBody>
          <a:bodyPr wrap="square">
            <a:spAutoFit/>
          </a:bodyPr>
          <a:lstStyle/>
          <a:p>
            <a:r>
              <a:rPr lang="es-CO" b="1" dirty="0" smtClean="0">
                <a:solidFill>
                  <a:srgbClr val="00B050"/>
                </a:solidFill>
              </a:rPr>
              <a:t>CARACTERÍSTICAS DE UN data.frame()</a:t>
            </a:r>
          </a:p>
        </p:txBody>
      </p:sp>
      <p:grpSp>
        <p:nvGrpSpPr>
          <p:cNvPr id="9" name="Grupo 8"/>
          <p:cNvGrpSpPr/>
          <p:nvPr/>
        </p:nvGrpSpPr>
        <p:grpSpPr>
          <a:xfrm>
            <a:off x="3683985" y="2234821"/>
            <a:ext cx="3757353" cy="3874566"/>
            <a:chOff x="2960411" y="2257418"/>
            <a:chExt cx="3757353" cy="3874566"/>
          </a:xfrm>
        </p:grpSpPr>
        <p:pic>
          <p:nvPicPr>
            <p:cNvPr id="7" name="Imagen 6"/>
            <p:cNvPicPr>
              <a:picLocks noChangeAspect="1"/>
            </p:cNvPicPr>
            <p:nvPr/>
          </p:nvPicPr>
          <p:blipFill>
            <a:blip r:embed="rId3"/>
            <a:stretch>
              <a:fillRect/>
            </a:stretch>
          </p:blipFill>
          <p:spPr>
            <a:xfrm>
              <a:off x="3337255" y="3161233"/>
              <a:ext cx="3380509" cy="2970751"/>
            </a:xfrm>
            <a:prstGeom prst="rect">
              <a:avLst/>
            </a:prstGeom>
          </p:spPr>
        </p:pic>
        <p:sp>
          <p:nvSpPr>
            <p:cNvPr id="3" name="Flecha derecha 2"/>
            <p:cNvSpPr/>
            <p:nvPr/>
          </p:nvSpPr>
          <p:spPr>
            <a:xfrm>
              <a:off x="2960411" y="4442946"/>
              <a:ext cx="484909" cy="407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Flecha abajo 7"/>
            <p:cNvSpPr/>
            <p:nvPr/>
          </p:nvSpPr>
          <p:spPr>
            <a:xfrm>
              <a:off x="4881670" y="2257418"/>
              <a:ext cx="390696" cy="3491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10" name="CuadroTexto 9"/>
          <p:cNvSpPr txBox="1"/>
          <p:nvPr/>
        </p:nvSpPr>
        <p:spPr>
          <a:xfrm>
            <a:off x="2443943" y="4409695"/>
            <a:ext cx="1172094" cy="369332"/>
          </a:xfrm>
          <a:prstGeom prst="rect">
            <a:avLst/>
          </a:prstGeom>
          <a:noFill/>
        </p:spPr>
        <p:txBody>
          <a:bodyPr wrap="square" rtlCol="0">
            <a:spAutoFit/>
          </a:bodyPr>
          <a:lstStyle/>
          <a:p>
            <a:r>
              <a:rPr lang="es-CO" b="1" dirty="0" smtClean="0"/>
              <a:t>Individuos</a:t>
            </a:r>
            <a:endParaRPr lang="es-CO" b="1" dirty="0"/>
          </a:p>
        </p:txBody>
      </p:sp>
      <p:sp>
        <p:nvSpPr>
          <p:cNvPr id="11" name="CuadroTexto 10"/>
          <p:cNvSpPr txBox="1"/>
          <p:nvPr/>
        </p:nvSpPr>
        <p:spPr>
          <a:xfrm>
            <a:off x="5313804" y="1694913"/>
            <a:ext cx="1172094" cy="369332"/>
          </a:xfrm>
          <a:prstGeom prst="rect">
            <a:avLst/>
          </a:prstGeom>
          <a:noFill/>
        </p:spPr>
        <p:txBody>
          <a:bodyPr wrap="square" rtlCol="0">
            <a:spAutoFit/>
          </a:bodyPr>
          <a:lstStyle/>
          <a:p>
            <a:r>
              <a:rPr lang="es-CO" b="1" dirty="0" smtClean="0"/>
              <a:t>Variables</a:t>
            </a:r>
            <a:endParaRPr lang="es-CO" b="1" dirty="0"/>
          </a:p>
        </p:txBody>
      </p:sp>
      <p:cxnSp>
        <p:nvCxnSpPr>
          <p:cNvPr id="13" name="Conector recto de flecha 12"/>
          <p:cNvCxnSpPr/>
          <p:nvPr/>
        </p:nvCxnSpPr>
        <p:spPr>
          <a:xfrm flipH="1">
            <a:off x="6658665" y="4594361"/>
            <a:ext cx="189496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CuadroTexto 18"/>
          <p:cNvSpPr txBox="1"/>
          <p:nvPr/>
        </p:nvSpPr>
        <p:spPr>
          <a:xfrm>
            <a:off x="8613515" y="4409695"/>
            <a:ext cx="1435553" cy="369332"/>
          </a:xfrm>
          <a:prstGeom prst="rect">
            <a:avLst/>
          </a:prstGeom>
          <a:noFill/>
        </p:spPr>
        <p:txBody>
          <a:bodyPr wrap="square" rtlCol="0">
            <a:spAutoFit/>
          </a:bodyPr>
          <a:lstStyle/>
          <a:p>
            <a:r>
              <a:rPr lang="es-CO" b="1" dirty="0" smtClean="0"/>
              <a:t>Elementos</a:t>
            </a:r>
            <a:endParaRPr lang="es-CO" b="1" dirty="0"/>
          </a:p>
        </p:txBody>
      </p:sp>
      <p:sp>
        <p:nvSpPr>
          <p:cNvPr id="20" name="CuadroTexto 19"/>
          <p:cNvSpPr txBox="1"/>
          <p:nvPr/>
        </p:nvSpPr>
        <p:spPr>
          <a:xfrm>
            <a:off x="4732038" y="2756422"/>
            <a:ext cx="475861" cy="369332"/>
          </a:xfrm>
          <a:prstGeom prst="rect">
            <a:avLst/>
          </a:prstGeom>
          <a:noFill/>
        </p:spPr>
        <p:txBody>
          <a:bodyPr wrap="square" rtlCol="0">
            <a:spAutoFit/>
          </a:bodyPr>
          <a:lstStyle/>
          <a:p>
            <a:r>
              <a:rPr lang="es-CO" dirty="0" smtClean="0"/>
              <a:t>N1</a:t>
            </a:r>
            <a:endParaRPr lang="es-CO" dirty="0"/>
          </a:p>
        </p:txBody>
      </p:sp>
      <p:sp>
        <p:nvSpPr>
          <p:cNvPr id="21" name="CuadroTexto 20"/>
          <p:cNvSpPr txBox="1"/>
          <p:nvPr/>
        </p:nvSpPr>
        <p:spPr>
          <a:xfrm>
            <a:off x="5562662" y="2764963"/>
            <a:ext cx="475861" cy="369332"/>
          </a:xfrm>
          <a:prstGeom prst="rect">
            <a:avLst/>
          </a:prstGeom>
          <a:noFill/>
        </p:spPr>
        <p:txBody>
          <a:bodyPr wrap="square" rtlCol="0">
            <a:spAutoFit/>
          </a:bodyPr>
          <a:lstStyle/>
          <a:p>
            <a:r>
              <a:rPr lang="es-CO" dirty="0" smtClean="0"/>
              <a:t>N2</a:t>
            </a:r>
            <a:endParaRPr lang="es-CO" dirty="0"/>
          </a:p>
        </p:txBody>
      </p:sp>
      <p:sp>
        <p:nvSpPr>
          <p:cNvPr id="22" name="CuadroTexto 21"/>
          <p:cNvSpPr txBox="1"/>
          <p:nvPr/>
        </p:nvSpPr>
        <p:spPr>
          <a:xfrm>
            <a:off x="6485898" y="2764963"/>
            <a:ext cx="475861" cy="369332"/>
          </a:xfrm>
          <a:prstGeom prst="rect">
            <a:avLst/>
          </a:prstGeom>
          <a:noFill/>
        </p:spPr>
        <p:txBody>
          <a:bodyPr wrap="square" rtlCol="0">
            <a:spAutoFit/>
          </a:bodyPr>
          <a:lstStyle/>
          <a:p>
            <a:r>
              <a:rPr lang="es-CO" dirty="0" smtClean="0"/>
              <a:t>N3</a:t>
            </a:r>
            <a:endParaRPr lang="es-CO" dirty="0"/>
          </a:p>
        </p:txBody>
      </p:sp>
    </p:spTree>
    <p:extLst>
      <p:ext uri="{BB962C8B-B14F-4D97-AF65-F5344CB8AC3E}">
        <p14:creationId xmlns:p14="http://schemas.microsoft.com/office/powerpoint/2010/main" val="26821765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a:blip r:embed="rId3"/>
          <a:stretch>
            <a:fillRect/>
          </a:stretch>
        </p:blipFill>
        <p:spPr>
          <a:xfrm>
            <a:off x="66502" y="120266"/>
            <a:ext cx="575150" cy="505435"/>
          </a:xfrm>
          <a:prstGeom prst="rect">
            <a:avLst/>
          </a:prstGeom>
        </p:spPr>
      </p:pic>
      <p:sp>
        <p:nvSpPr>
          <p:cNvPr id="6" name="Rectángulo 5"/>
          <p:cNvSpPr/>
          <p:nvPr/>
        </p:nvSpPr>
        <p:spPr>
          <a:xfrm>
            <a:off x="558095" y="847625"/>
            <a:ext cx="7038720" cy="369332"/>
          </a:xfrm>
          <a:prstGeom prst="rect">
            <a:avLst/>
          </a:prstGeom>
        </p:spPr>
        <p:txBody>
          <a:bodyPr wrap="square">
            <a:spAutoFit/>
          </a:bodyPr>
          <a:lstStyle/>
          <a:p>
            <a:r>
              <a:rPr lang="es-CO" b="1" dirty="0" smtClean="0">
                <a:solidFill>
                  <a:srgbClr val="00B050"/>
                </a:solidFill>
              </a:rPr>
              <a:t>¿CÓMO SE CREA UN  data.frame() EN R?</a:t>
            </a:r>
          </a:p>
        </p:txBody>
      </p:sp>
      <p:sp>
        <p:nvSpPr>
          <p:cNvPr id="8" name="Abrir llave 7"/>
          <p:cNvSpPr/>
          <p:nvPr/>
        </p:nvSpPr>
        <p:spPr>
          <a:xfrm>
            <a:off x="2220686" y="2127379"/>
            <a:ext cx="242596" cy="2836507"/>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9" name="Rectángulo 8"/>
          <p:cNvSpPr/>
          <p:nvPr/>
        </p:nvSpPr>
        <p:spPr>
          <a:xfrm>
            <a:off x="230552" y="3283781"/>
            <a:ext cx="1859506" cy="5237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i="1" dirty="0" smtClean="0"/>
              <a:t>Dos alternativas</a:t>
            </a:r>
            <a:endParaRPr lang="es-CO" dirty="0"/>
          </a:p>
        </p:txBody>
      </p:sp>
      <p:sp>
        <p:nvSpPr>
          <p:cNvPr id="10" name="CuadroTexto 9"/>
          <p:cNvSpPr txBox="1"/>
          <p:nvPr/>
        </p:nvSpPr>
        <p:spPr>
          <a:xfrm>
            <a:off x="2593910" y="1804213"/>
            <a:ext cx="2752532" cy="646331"/>
          </a:xfrm>
          <a:prstGeom prst="rect">
            <a:avLst/>
          </a:prstGeom>
          <a:noFill/>
        </p:spPr>
        <p:txBody>
          <a:bodyPr wrap="square" rtlCol="0">
            <a:spAutoFit/>
          </a:bodyPr>
          <a:lstStyle/>
          <a:p>
            <a:r>
              <a:rPr lang="es-CO" b="1" dirty="0" smtClean="0">
                <a:solidFill>
                  <a:srgbClr val="FF0000"/>
                </a:solidFill>
              </a:rPr>
              <a:t>Resultado de un proceso de importación de datos</a:t>
            </a:r>
            <a:endParaRPr lang="es-CO" b="1" dirty="0">
              <a:solidFill>
                <a:srgbClr val="FF0000"/>
              </a:solidFill>
            </a:endParaRPr>
          </a:p>
        </p:txBody>
      </p:sp>
      <p:sp>
        <p:nvSpPr>
          <p:cNvPr id="11" name="CuadroTexto 10"/>
          <p:cNvSpPr txBox="1"/>
          <p:nvPr/>
        </p:nvSpPr>
        <p:spPr>
          <a:xfrm>
            <a:off x="2341984" y="4640720"/>
            <a:ext cx="2752532" cy="646331"/>
          </a:xfrm>
          <a:prstGeom prst="rect">
            <a:avLst/>
          </a:prstGeom>
          <a:noFill/>
        </p:spPr>
        <p:txBody>
          <a:bodyPr wrap="square" rtlCol="0">
            <a:spAutoFit/>
          </a:bodyPr>
          <a:lstStyle/>
          <a:p>
            <a:r>
              <a:rPr lang="es-CO" b="1" dirty="0" smtClean="0"/>
              <a:t>Haciendo uso de la función </a:t>
            </a:r>
            <a:r>
              <a:rPr lang="es-CO" i="1" dirty="0" smtClean="0"/>
              <a:t>data.frame()</a:t>
            </a:r>
            <a:endParaRPr lang="es-CO" i="1" dirty="0"/>
          </a:p>
        </p:txBody>
      </p:sp>
      <p:pic>
        <p:nvPicPr>
          <p:cNvPr id="12" name="Imagen 11"/>
          <p:cNvPicPr>
            <a:picLocks noChangeAspect="1"/>
          </p:cNvPicPr>
          <p:nvPr/>
        </p:nvPicPr>
        <p:blipFill>
          <a:blip r:embed="rId4"/>
          <a:stretch>
            <a:fillRect/>
          </a:stretch>
        </p:blipFill>
        <p:spPr>
          <a:xfrm>
            <a:off x="5673012" y="3928187"/>
            <a:ext cx="6344816" cy="1912775"/>
          </a:xfrm>
          <a:prstGeom prst="rect">
            <a:avLst/>
          </a:prstGeom>
        </p:spPr>
      </p:pic>
    </p:spTree>
    <p:extLst>
      <p:ext uri="{BB962C8B-B14F-4D97-AF65-F5344CB8AC3E}">
        <p14:creationId xmlns:p14="http://schemas.microsoft.com/office/powerpoint/2010/main" val="10281124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a:blip r:embed="rId3"/>
          <a:stretch>
            <a:fillRect/>
          </a:stretch>
        </p:blipFill>
        <p:spPr>
          <a:xfrm>
            <a:off x="66502" y="120266"/>
            <a:ext cx="575150" cy="505435"/>
          </a:xfrm>
          <a:prstGeom prst="rect">
            <a:avLst/>
          </a:prstGeom>
        </p:spPr>
      </p:pic>
      <p:sp>
        <p:nvSpPr>
          <p:cNvPr id="6" name="Rectángulo 5"/>
          <p:cNvSpPr/>
          <p:nvPr/>
        </p:nvSpPr>
        <p:spPr>
          <a:xfrm>
            <a:off x="641652" y="788908"/>
            <a:ext cx="7038720" cy="369332"/>
          </a:xfrm>
          <a:prstGeom prst="rect">
            <a:avLst/>
          </a:prstGeom>
        </p:spPr>
        <p:txBody>
          <a:bodyPr wrap="square">
            <a:spAutoFit/>
          </a:bodyPr>
          <a:lstStyle/>
          <a:p>
            <a:r>
              <a:rPr lang="es-CO" b="1" dirty="0" smtClean="0">
                <a:solidFill>
                  <a:srgbClr val="00B050"/>
                </a:solidFill>
              </a:rPr>
              <a:t>INDEXACIÓN/SUBCONJUNTOS EN data.frame()</a:t>
            </a:r>
          </a:p>
        </p:txBody>
      </p:sp>
      <p:grpSp>
        <p:nvGrpSpPr>
          <p:cNvPr id="9" name="Grupo 8"/>
          <p:cNvGrpSpPr/>
          <p:nvPr/>
        </p:nvGrpSpPr>
        <p:grpSpPr>
          <a:xfrm>
            <a:off x="2149464" y="2023331"/>
            <a:ext cx="2646472" cy="2180851"/>
            <a:chOff x="2960411" y="2781852"/>
            <a:chExt cx="3757353" cy="3350132"/>
          </a:xfrm>
        </p:grpSpPr>
        <p:pic>
          <p:nvPicPr>
            <p:cNvPr id="7" name="Imagen 6"/>
            <p:cNvPicPr>
              <a:picLocks noChangeAspect="1"/>
            </p:cNvPicPr>
            <p:nvPr/>
          </p:nvPicPr>
          <p:blipFill>
            <a:blip r:embed="rId3"/>
            <a:stretch>
              <a:fillRect/>
            </a:stretch>
          </p:blipFill>
          <p:spPr>
            <a:xfrm>
              <a:off x="3337255" y="3161233"/>
              <a:ext cx="3380509" cy="2970751"/>
            </a:xfrm>
            <a:prstGeom prst="rect">
              <a:avLst/>
            </a:prstGeom>
          </p:spPr>
        </p:pic>
        <p:sp>
          <p:nvSpPr>
            <p:cNvPr id="3" name="Flecha derecha 2"/>
            <p:cNvSpPr/>
            <p:nvPr/>
          </p:nvSpPr>
          <p:spPr>
            <a:xfrm>
              <a:off x="2960411" y="4442946"/>
              <a:ext cx="484909" cy="407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Flecha abajo 7"/>
            <p:cNvSpPr/>
            <p:nvPr/>
          </p:nvSpPr>
          <p:spPr>
            <a:xfrm>
              <a:off x="4746569" y="2781852"/>
              <a:ext cx="390696" cy="3491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10" name="CuadroTexto 9"/>
          <p:cNvSpPr txBox="1"/>
          <p:nvPr/>
        </p:nvSpPr>
        <p:spPr>
          <a:xfrm>
            <a:off x="850609" y="3003974"/>
            <a:ext cx="1172094" cy="369332"/>
          </a:xfrm>
          <a:prstGeom prst="rect">
            <a:avLst/>
          </a:prstGeom>
          <a:noFill/>
        </p:spPr>
        <p:txBody>
          <a:bodyPr wrap="square" rtlCol="0">
            <a:spAutoFit/>
          </a:bodyPr>
          <a:lstStyle/>
          <a:p>
            <a:r>
              <a:rPr lang="es-CO" b="1" dirty="0" smtClean="0"/>
              <a:t>Individuos</a:t>
            </a:r>
            <a:endParaRPr lang="es-CO" b="1" dirty="0"/>
          </a:p>
        </p:txBody>
      </p:sp>
      <p:sp>
        <p:nvSpPr>
          <p:cNvPr id="11" name="CuadroTexto 10"/>
          <p:cNvSpPr txBox="1"/>
          <p:nvPr/>
        </p:nvSpPr>
        <p:spPr>
          <a:xfrm>
            <a:off x="3096673" y="1527109"/>
            <a:ext cx="1172094" cy="369332"/>
          </a:xfrm>
          <a:prstGeom prst="rect">
            <a:avLst/>
          </a:prstGeom>
          <a:noFill/>
        </p:spPr>
        <p:txBody>
          <a:bodyPr wrap="square" rtlCol="0">
            <a:spAutoFit/>
          </a:bodyPr>
          <a:lstStyle/>
          <a:p>
            <a:r>
              <a:rPr lang="es-CO" b="1" dirty="0" smtClean="0"/>
              <a:t>Variables</a:t>
            </a:r>
            <a:endParaRPr lang="es-CO" b="1" dirty="0"/>
          </a:p>
        </p:txBody>
      </p:sp>
      <p:pic>
        <p:nvPicPr>
          <p:cNvPr id="5" name="Imagen 4"/>
          <p:cNvPicPr>
            <a:picLocks noChangeAspect="1"/>
          </p:cNvPicPr>
          <p:nvPr/>
        </p:nvPicPr>
        <p:blipFill>
          <a:blip r:embed="rId4"/>
          <a:stretch>
            <a:fillRect/>
          </a:stretch>
        </p:blipFill>
        <p:spPr>
          <a:xfrm>
            <a:off x="5276363" y="2368175"/>
            <a:ext cx="1813518" cy="385593"/>
          </a:xfrm>
          <a:prstGeom prst="rect">
            <a:avLst/>
          </a:prstGeom>
        </p:spPr>
      </p:pic>
      <p:pic>
        <p:nvPicPr>
          <p:cNvPr id="12" name="Imagen 11"/>
          <p:cNvPicPr>
            <a:picLocks noChangeAspect="1"/>
          </p:cNvPicPr>
          <p:nvPr/>
        </p:nvPicPr>
        <p:blipFill>
          <a:blip r:embed="rId5"/>
          <a:stretch>
            <a:fillRect/>
          </a:stretch>
        </p:blipFill>
        <p:spPr>
          <a:xfrm>
            <a:off x="5393168" y="3188640"/>
            <a:ext cx="1707697" cy="770590"/>
          </a:xfrm>
          <a:prstGeom prst="rect">
            <a:avLst/>
          </a:prstGeom>
        </p:spPr>
      </p:pic>
      <p:pic>
        <p:nvPicPr>
          <p:cNvPr id="14" name="Imagen 13"/>
          <p:cNvPicPr>
            <a:picLocks noChangeAspect="1"/>
          </p:cNvPicPr>
          <p:nvPr/>
        </p:nvPicPr>
        <p:blipFill>
          <a:blip r:embed="rId6"/>
          <a:stretch>
            <a:fillRect/>
          </a:stretch>
        </p:blipFill>
        <p:spPr>
          <a:xfrm>
            <a:off x="2760504" y="4640680"/>
            <a:ext cx="336169" cy="1704988"/>
          </a:xfrm>
          <a:prstGeom prst="rect">
            <a:avLst/>
          </a:prstGeom>
        </p:spPr>
      </p:pic>
      <p:pic>
        <p:nvPicPr>
          <p:cNvPr id="15" name="Imagen 14"/>
          <p:cNvPicPr>
            <a:picLocks noChangeAspect="1"/>
          </p:cNvPicPr>
          <p:nvPr/>
        </p:nvPicPr>
        <p:blipFill>
          <a:blip r:embed="rId7"/>
          <a:stretch>
            <a:fillRect/>
          </a:stretch>
        </p:blipFill>
        <p:spPr>
          <a:xfrm>
            <a:off x="3501866" y="4703321"/>
            <a:ext cx="659146" cy="1579705"/>
          </a:xfrm>
          <a:prstGeom prst="rect">
            <a:avLst/>
          </a:prstGeom>
        </p:spPr>
      </p:pic>
      <p:cxnSp>
        <p:nvCxnSpPr>
          <p:cNvPr id="17" name="Conector recto de flecha 16"/>
          <p:cNvCxnSpPr/>
          <p:nvPr/>
        </p:nvCxnSpPr>
        <p:spPr>
          <a:xfrm>
            <a:off x="3407535" y="4204182"/>
            <a:ext cx="0" cy="358487"/>
          </a:xfrm>
          <a:prstGeom prst="straightConnector1">
            <a:avLst/>
          </a:prstGeom>
          <a:ln>
            <a:solidFill>
              <a:schemeClr val="accent2"/>
            </a:solidFill>
            <a:prstDash val="dashDot"/>
            <a:tailEnd type="triangle"/>
          </a:ln>
        </p:spPr>
        <p:style>
          <a:lnRef idx="1">
            <a:schemeClr val="accent1"/>
          </a:lnRef>
          <a:fillRef idx="0">
            <a:schemeClr val="accent1"/>
          </a:fillRef>
          <a:effectRef idx="0">
            <a:schemeClr val="accent1"/>
          </a:effectRef>
          <a:fontRef idx="minor">
            <a:schemeClr val="tx1"/>
          </a:fontRef>
        </p:style>
      </p:cxnSp>
      <p:pic>
        <p:nvPicPr>
          <p:cNvPr id="23" name="Imagen 22"/>
          <p:cNvPicPr>
            <a:picLocks noChangeAspect="1"/>
          </p:cNvPicPr>
          <p:nvPr/>
        </p:nvPicPr>
        <p:blipFill>
          <a:blip r:embed="rId8"/>
          <a:stretch>
            <a:fillRect/>
          </a:stretch>
        </p:blipFill>
        <p:spPr>
          <a:xfrm>
            <a:off x="1096964" y="4667981"/>
            <a:ext cx="591878" cy="551059"/>
          </a:xfrm>
          <a:prstGeom prst="rect">
            <a:avLst/>
          </a:prstGeom>
        </p:spPr>
      </p:pic>
      <p:pic>
        <p:nvPicPr>
          <p:cNvPr id="24" name="Imagen 23"/>
          <p:cNvPicPr>
            <a:picLocks noChangeAspect="1"/>
          </p:cNvPicPr>
          <p:nvPr/>
        </p:nvPicPr>
        <p:blipFill>
          <a:blip r:embed="rId9"/>
          <a:stretch>
            <a:fillRect/>
          </a:stretch>
        </p:blipFill>
        <p:spPr>
          <a:xfrm>
            <a:off x="5613506" y="4875205"/>
            <a:ext cx="1476375" cy="1114425"/>
          </a:xfrm>
          <a:prstGeom prst="rect">
            <a:avLst/>
          </a:prstGeom>
        </p:spPr>
      </p:pic>
      <p:cxnSp>
        <p:nvCxnSpPr>
          <p:cNvPr id="25" name="Conector recto de flecha 24"/>
          <p:cNvCxnSpPr/>
          <p:nvPr/>
        </p:nvCxnSpPr>
        <p:spPr>
          <a:xfrm flipH="1">
            <a:off x="1856792" y="4168007"/>
            <a:ext cx="657848" cy="535314"/>
          </a:xfrm>
          <a:prstGeom prst="straightConnector1">
            <a:avLst/>
          </a:prstGeom>
          <a:ln>
            <a:solidFill>
              <a:schemeClr val="accent2"/>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p:cNvCxnSpPr/>
          <p:nvPr/>
        </p:nvCxnSpPr>
        <p:spPr>
          <a:xfrm>
            <a:off x="4651692" y="4097560"/>
            <a:ext cx="741476" cy="499140"/>
          </a:xfrm>
          <a:prstGeom prst="straightConnector1">
            <a:avLst/>
          </a:prstGeom>
          <a:ln>
            <a:solidFill>
              <a:schemeClr val="accent2"/>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p:cNvCxnSpPr/>
          <p:nvPr/>
        </p:nvCxnSpPr>
        <p:spPr>
          <a:xfrm flipV="1">
            <a:off x="4689235" y="3470988"/>
            <a:ext cx="664801" cy="9484"/>
          </a:xfrm>
          <a:prstGeom prst="straightConnector1">
            <a:avLst/>
          </a:prstGeom>
          <a:ln>
            <a:solidFill>
              <a:schemeClr val="accent2"/>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32" name="Rectangle 2"/>
          <p:cNvSpPr>
            <a:spLocks noChangeArrowheads="1"/>
          </p:cNvSpPr>
          <p:nvPr/>
        </p:nvSpPr>
        <p:spPr bwMode="auto">
          <a:xfrm>
            <a:off x="9696123" y="2449051"/>
            <a:ext cx="1493573" cy="276998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CO" altLang="es-CO" sz="3600" b="0" i="0" u="none" strike="noStrike" cap="none" normalizeH="0" baseline="0" dirty="0" smtClean="0">
                <a:ln>
                  <a:noFill/>
                </a:ln>
                <a:solidFill>
                  <a:srgbClr val="333333"/>
                </a:solidFill>
                <a:effectLst/>
                <a:latin typeface="Consolas" panose="020B0609020204030204" pitchFamily="49" charset="0"/>
              </a:rPr>
              <a:t>[]</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s-CO" altLang="es-CO" sz="3600" b="0" i="0" u="none" strike="noStrike" cap="none" normalizeH="0" baseline="0" dirty="0" smtClean="0">
              <a:ln>
                <a:noFill/>
              </a:ln>
              <a:solidFill>
                <a:srgbClr val="333333"/>
              </a:solidFill>
              <a:effectLst/>
              <a:latin typeface="Helvetica Neue"/>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s-CO" altLang="es-CO" sz="3600" b="0" i="0" u="none" strike="noStrike" cap="none" normalizeH="0" baseline="0" dirty="0" smtClean="0">
                <a:ln>
                  <a:noFill/>
                </a:ln>
                <a:solidFill>
                  <a:srgbClr val="333333"/>
                </a:solidFill>
                <a:effectLst/>
                <a:latin typeface="Helvetica Neue"/>
              </a:rPr>
              <a:t> </a:t>
            </a:r>
            <a:r>
              <a:rPr kumimoji="0" lang="es-CO" altLang="es-CO" sz="3600" b="0" i="0" u="none" strike="noStrike" cap="none" normalizeH="0" baseline="0" dirty="0" smtClean="0">
                <a:ln>
                  <a:noFill/>
                </a:ln>
                <a:solidFill>
                  <a:srgbClr val="333333"/>
                </a:solidFill>
                <a:effectLst/>
                <a:latin typeface="Consolas" panose="020B0609020204030204" pitchFamily="49" charset="0"/>
              </a:rPr>
              <a:t>[[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s-CO" altLang="es-CO" sz="3600" b="0" i="0" u="none" strike="noStrike" cap="none" normalizeH="0" baseline="0" dirty="0" smtClean="0">
                <a:ln>
                  <a:noFill/>
                </a:ln>
                <a:solidFill>
                  <a:srgbClr val="333333"/>
                </a:solidFill>
                <a:effectLst/>
                <a:latin typeface="Helvetica Neue"/>
              </a:rPr>
              <a:t>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s-CO" altLang="es-CO" sz="3600" b="0" i="0" u="none" strike="noStrike" cap="none" normalizeH="0" baseline="0" dirty="0" smtClean="0">
                <a:ln>
                  <a:noFill/>
                </a:ln>
                <a:solidFill>
                  <a:srgbClr val="333333"/>
                </a:solidFill>
                <a:effectLst/>
                <a:latin typeface="Helvetica Neue"/>
              </a:rPr>
              <a:t> </a:t>
            </a:r>
            <a:r>
              <a:rPr kumimoji="0" lang="es-CO" altLang="es-CO" sz="3600" b="0" i="0" u="none" strike="noStrike" cap="none" normalizeH="0" baseline="0" dirty="0" smtClean="0">
                <a:ln>
                  <a:noFill/>
                </a:ln>
                <a:solidFill>
                  <a:srgbClr val="333333"/>
                </a:solidFill>
                <a:effectLst/>
                <a:latin typeface="Consolas" panose="020B0609020204030204" pitchFamily="49" charset="0"/>
              </a:rPr>
              <a:t>$</a:t>
            </a:r>
            <a:r>
              <a:rPr kumimoji="0" lang="es-CO" altLang="es-CO" sz="3600" b="0" i="0" u="none" strike="noStrike" cap="none" normalizeH="0" baseline="0" dirty="0" smtClean="0">
                <a:ln>
                  <a:noFill/>
                </a:ln>
                <a:solidFill>
                  <a:schemeClr val="tx1"/>
                </a:solidFill>
                <a:effectLst/>
              </a:rPr>
              <a:t> </a:t>
            </a:r>
          </a:p>
        </p:txBody>
      </p:sp>
      <p:sp>
        <p:nvSpPr>
          <p:cNvPr id="33" name="CuadroTexto 32"/>
          <p:cNvSpPr txBox="1"/>
          <p:nvPr/>
        </p:nvSpPr>
        <p:spPr>
          <a:xfrm>
            <a:off x="9591193" y="1711775"/>
            <a:ext cx="1703435" cy="369332"/>
          </a:xfrm>
          <a:prstGeom prst="rect">
            <a:avLst/>
          </a:prstGeom>
          <a:noFill/>
        </p:spPr>
        <p:txBody>
          <a:bodyPr wrap="square" rtlCol="0">
            <a:spAutoFit/>
          </a:bodyPr>
          <a:lstStyle/>
          <a:p>
            <a:pPr algn="ctr"/>
            <a:r>
              <a:rPr lang="es-CO" b="1" dirty="0" smtClean="0"/>
              <a:t>Operadores</a:t>
            </a:r>
          </a:p>
        </p:txBody>
      </p:sp>
    </p:spTree>
    <p:extLst>
      <p:ext uri="{BB962C8B-B14F-4D97-AF65-F5344CB8AC3E}">
        <p14:creationId xmlns:p14="http://schemas.microsoft.com/office/powerpoint/2010/main" val="30936734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a:blip r:embed="rId3"/>
          <a:stretch>
            <a:fillRect/>
          </a:stretch>
        </p:blipFill>
        <p:spPr>
          <a:xfrm>
            <a:off x="66502" y="120266"/>
            <a:ext cx="575150" cy="505435"/>
          </a:xfrm>
          <a:prstGeom prst="rect">
            <a:avLst/>
          </a:prstGeom>
        </p:spPr>
      </p:pic>
      <p:sp>
        <p:nvSpPr>
          <p:cNvPr id="6" name="Rectángulo 5"/>
          <p:cNvSpPr/>
          <p:nvPr/>
        </p:nvSpPr>
        <p:spPr>
          <a:xfrm>
            <a:off x="641652" y="788908"/>
            <a:ext cx="7038720" cy="646331"/>
          </a:xfrm>
          <a:prstGeom prst="rect">
            <a:avLst/>
          </a:prstGeom>
        </p:spPr>
        <p:txBody>
          <a:bodyPr wrap="square">
            <a:spAutoFit/>
          </a:bodyPr>
          <a:lstStyle/>
          <a:p>
            <a:r>
              <a:rPr lang="es-CO" b="1" dirty="0" smtClean="0">
                <a:solidFill>
                  <a:srgbClr val="00B050"/>
                </a:solidFill>
              </a:rPr>
              <a:t>INDEXACIÓN/SUBCONJUNTOS EN data.frame() – SELECCIÓN DE UNA VARIABLE</a:t>
            </a:r>
          </a:p>
        </p:txBody>
      </p:sp>
      <p:grpSp>
        <p:nvGrpSpPr>
          <p:cNvPr id="7" name="Grupo 6"/>
          <p:cNvGrpSpPr/>
          <p:nvPr/>
        </p:nvGrpSpPr>
        <p:grpSpPr>
          <a:xfrm>
            <a:off x="2149464" y="2023331"/>
            <a:ext cx="2646472" cy="2180851"/>
            <a:chOff x="2960411" y="2781852"/>
            <a:chExt cx="3757353" cy="3350132"/>
          </a:xfrm>
        </p:grpSpPr>
        <p:pic>
          <p:nvPicPr>
            <p:cNvPr id="8" name="Imagen 7"/>
            <p:cNvPicPr>
              <a:picLocks noChangeAspect="1"/>
            </p:cNvPicPr>
            <p:nvPr/>
          </p:nvPicPr>
          <p:blipFill>
            <a:blip r:embed="rId3"/>
            <a:stretch>
              <a:fillRect/>
            </a:stretch>
          </p:blipFill>
          <p:spPr>
            <a:xfrm>
              <a:off x="3337255" y="3161233"/>
              <a:ext cx="3380509" cy="2970751"/>
            </a:xfrm>
            <a:prstGeom prst="rect">
              <a:avLst/>
            </a:prstGeom>
          </p:spPr>
        </p:pic>
        <p:sp>
          <p:nvSpPr>
            <p:cNvPr id="9" name="Flecha derecha 8"/>
            <p:cNvSpPr/>
            <p:nvPr/>
          </p:nvSpPr>
          <p:spPr>
            <a:xfrm>
              <a:off x="2960411" y="4442946"/>
              <a:ext cx="484909" cy="407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Flecha abajo 9"/>
            <p:cNvSpPr/>
            <p:nvPr/>
          </p:nvSpPr>
          <p:spPr>
            <a:xfrm>
              <a:off x="4746569" y="2781852"/>
              <a:ext cx="390696" cy="3491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11" name="CuadroTexto 10"/>
          <p:cNvSpPr txBox="1"/>
          <p:nvPr/>
        </p:nvSpPr>
        <p:spPr>
          <a:xfrm>
            <a:off x="3096673" y="1527109"/>
            <a:ext cx="1172094" cy="369332"/>
          </a:xfrm>
          <a:prstGeom prst="rect">
            <a:avLst/>
          </a:prstGeom>
          <a:noFill/>
        </p:spPr>
        <p:txBody>
          <a:bodyPr wrap="square" rtlCol="0">
            <a:spAutoFit/>
          </a:bodyPr>
          <a:lstStyle/>
          <a:p>
            <a:r>
              <a:rPr lang="es-CO" b="1" dirty="0" smtClean="0"/>
              <a:t>Variables</a:t>
            </a:r>
            <a:endParaRPr lang="es-CO" b="1" dirty="0"/>
          </a:p>
        </p:txBody>
      </p:sp>
      <p:pic>
        <p:nvPicPr>
          <p:cNvPr id="12" name="Imagen 11"/>
          <p:cNvPicPr>
            <a:picLocks noChangeAspect="1"/>
          </p:cNvPicPr>
          <p:nvPr/>
        </p:nvPicPr>
        <p:blipFill>
          <a:blip r:embed="rId4"/>
          <a:stretch>
            <a:fillRect/>
          </a:stretch>
        </p:blipFill>
        <p:spPr>
          <a:xfrm>
            <a:off x="2760504" y="4640680"/>
            <a:ext cx="336169" cy="1704988"/>
          </a:xfrm>
          <a:prstGeom prst="rect">
            <a:avLst/>
          </a:prstGeom>
        </p:spPr>
      </p:pic>
      <p:sp>
        <p:nvSpPr>
          <p:cNvPr id="13" name="CuadroTexto 12"/>
          <p:cNvSpPr txBox="1"/>
          <p:nvPr/>
        </p:nvSpPr>
        <p:spPr>
          <a:xfrm>
            <a:off x="9591193" y="1711775"/>
            <a:ext cx="1703435" cy="369332"/>
          </a:xfrm>
          <a:prstGeom prst="rect">
            <a:avLst/>
          </a:prstGeom>
          <a:noFill/>
        </p:spPr>
        <p:txBody>
          <a:bodyPr wrap="square" rtlCol="0">
            <a:spAutoFit/>
          </a:bodyPr>
          <a:lstStyle/>
          <a:p>
            <a:pPr algn="ctr"/>
            <a:r>
              <a:rPr lang="es-CO" b="1" dirty="0" smtClean="0"/>
              <a:t>Operadores</a:t>
            </a:r>
          </a:p>
        </p:txBody>
      </p:sp>
      <p:sp>
        <p:nvSpPr>
          <p:cNvPr id="14" name="Rectangle 2"/>
          <p:cNvSpPr>
            <a:spLocks noChangeArrowheads="1"/>
          </p:cNvSpPr>
          <p:nvPr/>
        </p:nvSpPr>
        <p:spPr bwMode="auto">
          <a:xfrm>
            <a:off x="9591193" y="2383791"/>
            <a:ext cx="1892497" cy="3877985"/>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kumimoji="0" lang="es-CO" altLang="es-CO" sz="3600" b="0" i="0" u="none" strike="noStrike" cap="none" normalizeH="0" baseline="0" dirty="0" smtClean="0">
                <a:ln>
                  <a:noFill/>
                </a:ln>
                <a:solidFill>
                  <a:srgbClr val="333333"/>
                </a:solidFill>
                <a:effectLst/>
                <a:latin typeface="Consolas" panose="020B0609020204030204" pitchFamily="49" charset="0"/>
              </a:rPr>
              <a:t>[] </a:t>
            </a:r>
          </a:p>
          <a:p>
            <a:pPr algn="ctr"/>
            <a:r>
              <a:rPr lang="es-CO" altLang="es-CO" sz="3600" dirty="0" smtClean="0">
                <a:solidFill>
                  <a:srgbClr val="333333"/>
                </a:solidFill>
                <a:latin typeface="Consolas" panose="020B0609020204030204" pitchFamily="49" charset="0"/>
              </a:rPr>
              <a:t>[,]</a:t>
            </a:r>
            <a:endParaRPr lang="es-CO" altLang="es-CO" sz="3600" dirty="0">
              <a:solidFill>
                <a:srgbClr val="333333"/>
              </a:solidFill>
              <a:latin typeface="Consolas" panose="020B0609020204030204" pitchFamily="49"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s-CO" altLang="es-CO" sz="3600" b="0" i="0" u="none" strike="noStrike" cap="none" normalizeH="0" baseline="0" dirty="0" smtClean="0">
              <a:ln>
                <a:noFill/>
              </a:ln>
              <a:solidFill>
                <a:srgbClr val="333333"/>
              </a:solidFill>
              <a:effectLst/>
              <a:latin typeface="Consolas" panose="020B0609020204030204" pitchFamily="49"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s-CO" altLang="es-CO" sz="3600" b="0" i="0" u="none" strike="noStrike" cap="none" normalizeH="0" baseline="0" dirty="0" smtClean="0">
              <a:ln>
                <a:noFill/>
              </a:ln>
              <a:solidFill>
                <a:srgbClr val="333333"/>
              </a:solidFill>
              <a:effectLst/>
              <a:latin typeface="Helvetica Neue"/>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s-CO" altLang="es-CO" sz="3600" b="0" i="0" u="none" strike="noStrike" cap="none" normalizeH="0" baseline="0" dirty="0" smtClean="0">
                <a:ln>
                  <a:noFill/>
                </a:ln>
                <a:solidFill>
                  <a:srgbClr val="333333"/>
                </a:solidFill>
                <a:effectLst/>
                <a:latin typeface="Helvetica Neue"/>
              </a:rPr>
              <a:t> </a:t>
            </a:r>
            <a:r>
              <a:rPr kumimoji="0" lang="es-CO" altLang="es-CO" sz="3600" b="0" i="0" u="none" strike="noStrike" cap="none" normalizeH="0" baseline="0" dirty="0" smtClean="0">
                <a:ln>
                  <a:noFill/>
                </a:ln>
                <a:solidFill>
                  <a:srgbClr val="333333"/>
                </a:solidFill>
                <a:effectLst/>
                <a:latin typeface="Consolas" panose="020B0609020204030204" pitchFamily="49" charset="0"/>
              </a:rPr>
              <a:t>[[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s-CO" altLang="es-CO" sz="3600" b="0" i="0" u="none" strike="noStrike" cap="none" normalizeH="0" baseline="0" dirty="0" smtClean="0">
                <a:ln>
                  <a:noFill/>
                </a:ln>
                <a:solidFill>
                  <a:srgbClr val="333333"/>
                </a:solidFill>
                <a:effectLst/>
                <a:latin typeface="Helvetica Neue"/>
              </a:rPr>
              <a:t>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s-CO" altLang="es-CO" sz="3600" b="0" i="0" u="none" strike="noStrike" cap="none" normalizeH="0" baseline="0" dirty="0" smtClean="0">
                <a:ln>
                  <a:noFill/>
                </a:ln>
                <a:solidFill>
                  <a:srgbClr val="333333"/>
                </a:solidFill>
                <a:effectLst/>
                <a:latin typeface="Helvetica Neue"/>
              </a:rPr>
              <a:t> </a:t>
            </a:r>
            <a:r>
              <a:rPr kumimoji="0" lang="es-CO" altLang="es-CO" sz="3600" b="0" i="0" u="none" strike="noStrike" cap="none" normalizeH="0" baseline="0" dirty="0" smtClean="0">
                <a:ln>
                  <a:noFill/>
                </a:ln>
                <a:solidFill>
                  <a:srgbClr val="333333"/>
                </a:solidFill>
                <a:effectLst/>
                <a:latin typeface="Consolas" panose="020B0609020204030204" pitchFamily="49" charset="0"/>
              </a:rPr>
              <a:t>$</a:t>
            </a:r>
            <a:r>
              <a:rPr kumimoji="0" lang="es-CO" altLang="es-CO" sz="3600" b="0" i="0" u="none" strike="noStrike" cap="none" normalizeH="0" baseline="0" dirty="0" smtClean="0">
                <a:ln>
                  <a:noFill/>
                </a:ln>
                <a:solidFill>
                  <a:schemeClr val="tx1"/>
                </a:solidFill>
                <a:effectLst/>
              </a:rPr>
              <a:t> </a:t>
            </a:r>
          </a:p>
        </p:txBody>
      </p:sp>
    </p:spTree>
    <p:extLst>
      <p:ext uri="{BB962C8B-B14F-4D97-AF65-F5344CB8AC3E}">
        <p14:creationId xmlns:p14="http://schemas.microsoft.com/office/powerpoint/2010/main" val="1676438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a:blip r:embed="rId3"/>
          <a:stretch>
            <a:fillRect/>
          </a:stretch>
        </p:blipFill>
        <p:spPr>
          <a:xfrm>
            <a:off x="66502" y="120266"/>
            <a:ext cx="575150" cy="505435"/>
          </a:xfrm>
          <a:prstGeom prst="rect">
            <a:avLst/>
          </a:prstGeom>
        </p:spPr>
      </p:pic>
      <p:sp>
        <p:nvSpPr>
          <p:cNvPr id="6" name="Rectángulo 5"/>
          <p:cNvSpPr/>
          <p:nvPr/>
        </p:nvSpPr>
        <p:spPr>
          <a:xfrm>
            <a:off x="641652" y="788908"/>
            <a:ext cx="7038720" cy="646331"/>
          </a:xfrm>
          <a:prstGeom prst="rect">
            <a:avLst/>
          </a:prstGeom>
        </p:spPr>
        <p:txBody>
          <a:bodyPr wrap="square">
            <a:spAutoFit/>
          </a:bodyPr>
          <a:lstStyle/>
          <a:p>
            <a:r>
              <a:rPr lang="es-CO" b="1" dirty="0" smtClean="0">
                <a:solidFill>
                  <a:srgbClr val="00B050"/>
                </a:solidFill>
              </a:rPr>
              <a:t>INDEXACIÓN/SUBCONJUNTOS EN data.frame() – SELECCIÓN DE MÁS DE UNA VARIABLE</a:t>
            </a:r>
          </a:p>
        </p:txBody>
      </p:sp>
      <p:grpSp>
        <p:nvGrpSpPr>
          <p:cNvPr id="7" name="Grupo 6"/>
          <p:cNvGrpSpPr/>
          <p:nvPr/>
        </p:nvGrpSpPr>
        <p:grpSpPr>
          <a:xfrm>
            <a:off x="2149464" y="2023331"/>
            <a:ext cx="2646472" cy="2180851"/>
            <a:chOff x="2960411" y="2781852"/>
            <a:chExt cx="3757353" cy="3350132"/>
          </a:xfrm>
        </p:grpSpPr>
        <p:pic>
          <p:nvPicPr>
            <p:cNvPr id="8" name="Imagen 7"/>
            <p:cNvPicPr>
              <a:picLocks noChangeAspect="1"/>
            </p:cNvPicPr>
            <p:nvPr/>
          </p:nvPicPr>
          <p:blipFill>
            <a:blip r:embed="rId3"/>
            <a:stretch>
              <a:fillRect/>
            </a:stretch>
          </p:blipFill>
          <p:spPr>
            <a:xfrm>
              <a:off x="3337255" y="3161233"/>
              <a:ext cx="3380509" cy="2970751"/>
            </a:xfrm>
            <a:prstGeom prst="rect">
              <a:avLst/>
            </a:prstGeom>
          </p:spPr>
        </p:pic>
        <p:sp>
          <p:nvSpPr>
            <p:cNvPr id="9" name="Flecha derecha 8"/>
            <p:cNvSpPr/>
            <p:nvPr/>
          </p:nvSpPr>
          <p:spPr>
            <a:xfrm>
              <a:off x="2960411" y="4442946"/>
              <a:ext cx="484909" cy="407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Flecha abajo 9"/>
            <p:cNvSpPr/>
            <p:nvPr/>
          </p:nvSpPr>
          <p:spPr>
            <a:xfrm>
              <a:off x="4746569" y="2781852"/>
              <a:ext cx="390696" cy="3491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11" name="CuadroTexto 10"/>
          <p:cNvSpPr txBox="1"/>
          <p:nvPr/>
        </p:nvSpPr>
        <p:spPr>
          <a:xfrm>
            <a:off x="3096673" y="1527109"/>
            <a:ext cx="1172094" cy="369332"/>
          </a:xfrm>
          <a:prstGeom prst="rect">
            <a:avLst/>
          </a:prstGeom>
          <a:noFill/>
        </p:spPr>
        <p:txBody>
          <a:bodyPr wrap="square" rtlCol="0">
            <a:spAutoFit/>
          </a:bodyPr>
          <a:lstStyle/>
          <a:p>
            <a:r>
              <a:rPr lang="es-CO" b="1" dirty="0" smtClean="0"/>
              <a:t>Variables</a:t>
            </a:r>
            <a:endParaRPr lang="es-CO" b="1" dirty="0"/>
          </a:p>
        </p:txBody>
      </p:sp>
      <p:sp>
        <p:nvSpPr>
          <p:cNvPr id="13" name="CuadroTexto 12"/>
          <p:cNvSpPr txBox="1"/>
          <p:nvPr/>
        </p:nvSpPr>
        <p:spPr>
          <a:xfrm>
            <a:off x="8557123" y="1785654"/>
            <a:ext cx="1703435" cy="369332"/>
          </a:xfrm>
          <a:prstGeom prst="rect">
            <a:avLst/>
          </a:prstGeom>
          <a:noFill/>
        </p:spPr>
        <p:txBody>
          <a:bodyPr wrap="square" rtlCol="0">
            <a:spAutoFit/>
          </a:bodyPr>
          <a:lstStyle/>
          <a:p>
            <a:pPr algn="ctr"/>
            <a:r>
              <a:rPr lang="es-CO" b="1" dirty="0" smtClean="0"/>
              <a:t>Operadores</a:t>
            </a:r>
          </a:p>
        </p:txBody>
      </p:sp>
      <p:sp>
        <p:nvSpPr>
          <p:cNvPr id="14" name="Rectangle 2"/>
          <p:cNvSpPr>
            <a:spLocks noChangeArrowheads="1"/>
          </p:cNvSpPr>
          <p:nvPr/>
        </p:nvSpPr>
        <p:spPr bwMode="auto">
          <a:xfrm>
            <a:off x="8462591" y="2624542"/>
            <a:ext cx="1892497" cy="1107996"/>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kumimoji="0" lang="es-CO" altLang="es-CO" sz="3600" b="0" i="0" u="none" strike="noStrike" cap="none" normalizeH="0" baseline="0" dirty="0" smtClean="0">
                <a:ln>
                  <a:noFill/>
                </a:ln>
                <a:solidFill>
                  <a:srgbClr val="333333"/>
                </a:solidFill>
                <a:effectLst/>
                <a:latin typeface="Consolas" panose="020B0609020204030204" pitchFamily="49" charset="0"/>
              </a:rPr>
              <a:t>[] </a:t>
            </a:r>
          </a:p>
          <a:p>
            <a:pPr algn="ctr"/>
            <a:r>
              <a:rPr lang="es-CO" altLang="es-CO" sz="3600" dirty="0" smtClean="0">
                <a:solidFill>
                  <a:srgbClr val="333333"/>
                </a:solidFill>
                <a:latin typeface="Consolas" panose="020B0609020204030204" pitchFamily="49" charset="0"/>
              </a:rPr>
              <a:t>[,]</a:t>
            </a:r>
            <a:endParaRPr kumimoji="0" lang="es-CO" altLang="es-CO" sz="3600" b="0" i="0" u="none" strike="noStrike" cap="none" normalizeH="0" baseline="0" dirty="0" smtClean="0">
              <a:ln>
                <a:noFill/>
              </a:ln>
              <a:solidFill>
                <a:schemeClr val="tx1"/>
              </a:solidFill>
              <a:effectLst/>
            </a:endParaRPr>
          </a:p>
        </p:txBody>
      </p:sp>
      <p:pic>
        <p:nvPicPr>
          <p:cNvPr id="15" name="Imagen 14"/>
          <p:cNvPicPr>
            <a:picLocks noChangeAspect="1"/>
          </p:cNvPicPr>
          <p:nvPr/>
        </p:nvPicPr>
        <p:blipFill>
          <a:blip r:embed="rId4"/>
          <a:stretch>
            <a:fillRect/>
          </a:stretch>
        </p:blipFill>
        <p:spPr>
          <a:xfrm>
            <a:off x="2748389" y="4578039"/>
            <a:ext cx="659146" cy="1579705"/>
          </a:xfrm>
          <a:prstGeom prst="rect">
            <a:avLst/>
          </a:prstGeom>
        </p:spPr>
      </p:pic>
      <p:sp>
        <p:nvSpPr>
          <p:cNvPr id="16" name="Rectángulo 15"/>
          <p:cNvSpPr/>
          <p:nvPr/>
        </p:nvSpPr>
        <p:spPr>
          <a:xfrm>
            <a:off x="8066926" y="4216126"/>
            <a:ext cx="3050498" cy="4538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i="1" dirty="0"/>
              <a:t>vectores con enteros positivos</a:t>
            </a:r>
            <a:endParaRPr lang="es-CO" sz="1600" dirty="0"/>
          </a:p>
        </p:txBody>
      </p:sp>
      <p:sp>
        <p:nvSpPr>
          <p:cNvPr id="17" name="Rectángulo 16"/>
          <p:cNvSpPr/>
          <p:nvPr/>
        </p:nvSpPr>
        <p:spPr>
          <a:xfrm>
            <a:off x="8066926" y="4844977"/>
            <a:ext cx="3050498" cy="4052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i="1" dirty="0"/>
              <a:t>vectores con enteros </a:t>
            </a:r>
            <a:r>
              <a:rPr lang="es-CO" sz="1600" i="1" dirty="0" smtClean="0"/>
              <a:t>negativos</a:t>
            </a:r>
            <a:endParaRPr lang="es-CO" sz="1600" dirty="0"/>
          </a:p>
        </p:txBody>
      </p:sp>
      <p:sp>
        <p:nvSpPr>
          <p:cNvPr id="18" name="Rectángulo 17"/>
          <p:cNvSpPr/>
          <p:nvPr/>
        </p:nvSpPr>
        <p:spPr>
          <a:xfrm>
            <a:off x="8066926" y="5367891"/>
            <a:ext cx="3050498" cy="459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i="1" dirty="0"/>
              <a:t>vectores con </a:t>
            </a:r>
            <a:r>
              <a:rPr lang="es-CO" sz="1600" i="1" dirty="0" smtClean="0"/>
              <a:t>elementos lógicos</a:t>
            </a:r>
            <a:endParaRPr lang="es-CO" sz="1600" dirty="0"/>
          </a:p>
        </p:txBody>
      </p:sp>
      <p:sp>
        <p:nvSpPr>
          <p:cNvPr id="20" name="Rectángulo 19"/>
          <p:cNvSpPr/>
          <p:nvPr/>
        </p:nvSpPr>
        <p:spPr>
          <a:xfrm>
            <a:off x="8066926" y="5944685"/>
            <a:ext cx="3050498" cy="459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i="1" dirty="0"/>
              <a:t>vectores con </a:t>
            </a:r>
            <a:r>
              <a:rPr lang="es-CO" sz="1600" i="1" dirty="0" smtClean="0"/>
              <a:t>elementos textuales</a:t>
            </a:r>
            <a:endParaRPr lang="es-CO" sz="1600" dirty="0"/>
          </a:p>
        </p:txBody>
      </p:sp>
    </p:spTree>
    <p:extLst>
      <p:ext uri="{BB962C8B-B14F-4D97-AF65-F5344CB8AC3E}">
        <p14:creationId xmlns:p14="http://schemas.microsoft.com/office/powerpoint/2010/main" val="221714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a:blip r:embed="rId3"/>
          <a:stretch>
            <a:fillRect/>
          </a:stretch>
        </p:blipFill>
        <p:spPr>
          <a:xfrm>
            <a:off x="66502" y="120266"/>
            <a:ext cx="575150" cy="505435"/>
          </a:xfrm>
          <a:prstGeom prst="rect">
            <a:avLst/>
          </a:prstGeom>
        </p:spPr>
      </p:pic>
      <p:sp>
        <p:nvSpPr>
          <p:cNvPr id="6" name="Rectángulo 5"/>
          <p:cNvSpPr/>
          <p:nvPr/>
        </p:nvSpPr>
        <p:spPr>
          <a:xfrm>
            <a:off x="641652" y="788908"/>
            <a:ext cx="7038720" cy="646331"/>
          </a:xfrm>
          <a:prstGeom prst="rect">
            <a:avLst/>
          </a:prstGeom>
        </p:spPr>
        <p:txBody>
          <a:bodyPr wrap="square">
            <a:spAutoFit/>
          </a:bodyPr>
          <a:lstStyle/>
          <a:p>
            <a:r>
              <a:rPr lang="es-CO" b="1" dirty="0" smtClean="0">
                <a:solidFill>
                  <a:srgbClr val="00B050"/>
                </a:solidFill>
              </a:rPr>
              <a:t>INDEXACIÓN/SUBCONJUNTOS EN data.frame() – SELECCIÓN DE  INDIVIDUOS</a:t>
            </a:r>
          </a:p>
        </p:txBody>
      </p:sp>
      <p:grpSp>
        <p:nvGrpSpPr>
          <p:cNvPr id="7" name="Grupo 6"/>
          <p:cNvGrpSpPr/>
          <p:nvPr/>
        </p:nvGrpSpPr>
        <p:grpSpPr>
          <a:xfrm>
            <a:off x="1300379" y="2993713"/>
            <a:ext cx="2646472" cy="2180851"/>
            <a:chOff x="2960411" y="2781852"/>
            <a:chExt cx="3757353" cy="3350132"/>
          </a:xfrm>
        </p:grpSpPr>
        <p:pic>
          <p:nvPicPr>
            <p:cNvPr id="8" name="Imagen 7"/>
            <p:cNvPicPr>
              <a:picLocks noChangeAspect="1"/>
            </p:cNvPicPr>
            <p:nvPr/>
          </p:nvPicPr>
          <p:blipFill>
            <a:blip r:embed="rId3"/>
            <a:stretch>
              <a:fillRect/>
            </a:stretch>
          </p:blipFill>
          <p:spPr>
            <a:xfrm>
              <a:off x="3337255" y="3161233"/>
              <a:ext cx="3380509" cy="2970751"/>
            </a:xfrm>
            <a:prstGeom prst="rect">
              <a:avLst/>
            </a:prstGeom>
          </p:spPr>
        </p:pic>
        <p:sp>
          <p:nvSpPr>
            <p:cNvPr id="9" name="Flecha derecha 8"/>
            <p:cNvSpPr/>
            <p:nvPr/>
          </p:nvSpPr>
          <p:spPr>
            <a:xfrm>
              <a:off x="2960411" y="4442946"/>
              <a:ext cx="484909" cy="407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Flecha abajo 9"/>
            <p:cNvSpPr/>
            <p:nvPr/>
          </p:nvSpPr>
          <p:spPr>
            <a:xfrm>
              <a:off x="4746569" y="2781852"/>
              <a:ext cx="390696" cy="3491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11" name="CuadroTexto 10"/>
          <p:cNvSpPr txBox="1"/>
          <p:nvPr/>
        </p:nvSpPr>
        <p:spPr>
          <a:xfrm>
            <a:off x="2247588" y="2497491"/>
            <a:ext cx="1172094" cy="369332"/>
          </a:xfrm>
          <a:prstGeom prst="rect">
            <a:avLst/>
          </a:prstGeom>
          <a:noFill/>
        </p:spPr>
        <p:txBody>
          <a:bodyPr wrap="square" rtlCol="0">
            <a:spAutoFit/>
          </a:bodyPr>
          <a:lstStyle/>
          <a:p>
            <a:r>
              <a:rPr lang="es-CO" b="1" dirty="0" smtClean="0"/>
              <a:t>Variables</a:t>
            </a:r>
            <a:endParaRPr lang="es-CO" b="1" dirty="0"/>
          </a:p>
        </p:txBody>
      </p:sp>
      <p:sp>
        <p:nvSpPr>
          <p:cNvPr id="13" name="CuadroTexto 12"/>
          <p:cNvSpPr txBox="1"/>
          <p:nvPr/>
        </p:nvSpPr>
        <p:spPr>
          <a:xfrm>
            <a:off x="8742107" y="1711775"/>
            <a:ext cx="1703435" cy="369332"/>
          </a:xfrm>
          <a:prstGeom prst="rect">
            <a:avLst/>
          </a:prstGeom>
          <a:noFill/>
        </p:spPr>
        <p:txBody>
          <a:bodyPr wrap="square" rtlCol="0">
            <a:spAutoFit/>
          </a:bodyPr>
          <a:lstStyle/>
          <a:p>
            <a:pPr algn="ctr"/>
            <a:r>
              <a:rPr lang="es-CO" b="1" dirty="0" smtClean="0"/>
              <a:t>Operadores</a:t>
            </a:r>
          </a:p>
        </p:txBody>
      </p:sp>
      <p:sp>
        <p:nvSpPr>
          <p:cNvPr id="14" name="Rectangle 2"/>
          <p:cNvSpPr>
            <a:spLocks noChangeArrowheads="1"/>
          </p:cNvSpPr>
          <p:nvPr/>
        </p:nvSpPr>
        <p:spPr bwMode="auto">
          <a:xfrm>
            <a:off x="8647575" y="2368175"/>
            <a:ext cx="1892497" cy="553998"/>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kumimoji="0" lang="es-CO" altLang="es-CO" sz="3600" b="0" i="0" u="none" strike="noStrike" cap="none" normalizeH="0" baseline="0" dirty="0" smtClean="0">
                <a:ln>
                  <a:noFill/>
                </a:ln>
                <a:solidFill>
                  <a:srgbClr val="333333"/>
                </a:solidFill>
                <a:effectLst/>
                <a:latin typeface="Consolas" panose="020B0609020204030204" pitchFamily="49" charset="0"/>
              </a:rPr>
              <a:t> </a:t>
            </a:r>
            <a:r>
              <a:rPr lang="es-CO" altLang="es-CO" sz="3600" dirty="0" smtClean="0">
                <a:solidFill>
                  <a:srgbClr val="333333"/>
                </a:solidFill>
                <a:latin typeface="Consolas" panose="020B0609020204030204" pitchFamily="49" charset="0"/>
              </a:rPr>
              <a:t>[,]</a:t>
            </a:r>
            <a:r>
              <a:rPr kumimoji="0" lang="es-CO" altLang="es-CO" sz="3600" b="0" i="0" u="none" strike="noStrike" cap="none" normalizeH="0" baseline="0" dirty="0" smtClean="0">
                <a:ln>
                  <a:noFill/>
                </a:ln>
                <a:solidFill>
                  <a:srgbClr val="333333"/>
                </a:solidFill>
                <a:effectLst/>
                <a:latin typeface="Helvetica Neue"/>
              </a:rPr>
              <a:t> </a:t>
            </a:r>
            <a:endParaRPr kumimoji="0" lang="es-CO" altLang="es-CO" sz="3600" b="0" i="0" u="none" strike="noStrike" cap="none" normalizeH="0" baseline="0" dirty="0" smtClean="0">
              <a:ln>
                <a:noFill/>
              </a:ln>
              <a:solidFill>
                <a:schemeClr val="tx1"/>
              </a:solidFill>
              <a:effectLst/>
            </a:endParaRPr>
          </a:p>
        </p:txBody>
      </p:sp>
      <p:pic>
        <p:nvPicPr>
          <p:cNvPr id="15" name="Imagen 14"/>
          <p:cNvPicPr>
            <a:picLocks noChangeAspect="1"/>
          </p:cNvPicPr>
          <p:nvPr/>
        </p:nvPicPr>
        <p:blipFill>
          <a:blip r:embed="rId4"/>
          <a:stretch>
            <a:fillRect/>
          </a:stretch>
        </p:blipFill>
        <p:spPr>
          <a:xfrm>
            <a:off x="4427278" y="3338557"/>
            <a:ext cx="1813518" cy="385593"/>
          </a:xfrm>
          <a:prstGeom prst="rect">
            <a:avLst/>
          </a:prstGeom>
        </p:spPr>
      </p:pic>
      <p:pic>
        <p:nvPicPr>
          <p:cNvPr id="16" name="Imagen 15"/>
          <p:cNvPicPr>
            <a:picLocks noChangeAspect="1"/>
          </p:cNvPicPr>
          <p:nvPr/>
        </p:nvPicPr>
        <p:blipFill>
          <a:blip r:embed="rId5"/>
          <a:stretch>
            <a:fillRect/>
          </a:stretch>
        </p:blipFill>
        <p:spPr>
          <a:xfrm>
            <a:off x="4544083" y="4159022"/>
            <a:ext cx="1707697" cy="770590"/>
          </a:xfrm>
          <a:prstGeom prst="rect">
            <a:avLst/>
          </a:prstGeom>
        </p:spPr>
      </p:pic>
      <p:cxnSp>
        <p:nvCxnSpPr>
          <p:cNvPr id="17" name="Conector recto de flecha 16"/>
          <p:cNvCxnSpPr/>
          <p:nvPr/>
        </p:nvCxnSpPr>
        <p:spPr>
          <a:xfrm flipV="1">
            <a:off x="3840150" y="4441370"/>
            <a:ext cx="664801" cy="9484"/>
          </a:xfrm>
          <a:prstGeom prst="straightConnector1">
            <a:avLst/>
          </a:prstGeom>
          <a:ln>
            <a:solidFill>
              <a:schemeClr val="accent2"/>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18" name="Rectángulo 17"/>
          <p:cNvSpPr/>
          <p:nvPr/>
        </p:nvSpPr>
        <p:spPr>
          <a:xfrm>
            <a:off x="8244131" y="3429693"/>
            <a:ext cx="3050498" cy="293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i="1" dirty="0"/>
              <a:t>vectores con enteros positivos</a:t>
            </a:r>
            <a:endParaRPr lang="es-CO" sz="1600" dirty="0"/>
          </a:p>
        </p:txBody>
      </p:sp>
      <p:sp>
        <p:nvSpPr>
          <p:cNvPr id="19" name="Rectángulo 18"/>
          <p:cNvSpPr/>
          <p:nvPr/>
        </p:nvSpPr>
        <p:spPr>
          <a:xfrm>
            <a:off x="8244131" y="3903458"/>
            <a:ext cx="3050498" cy="3269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i="1" dirty="0"/>
              <a:t>vectores con enteros </a:t>
            </a:r>
            <a:r>
              <a:rPr lang="es-CO" sz="1600" i="1" dirty="0" smtClean="0"/>
              <a:t>negativos</a:t>
            </a:r>
            <a:endParaRPr lang="es-CO" sz="1600" dirty="0"/>
          </a:p>
        </p:txBody>
      </p:sp>
      <p:sp>
        <p:nvSpPr>
          <p:cNvPr id="20" name="Rectángulo 19"/>
          <p:cNvSpPr/>
          <p:nvPr/>
        </p:nvSpPr>
        <p:spPr>
          <a:xfrm>
            <a:off x="8244131" y="4355179"/>
            <a:ext cx="3050498" cy="291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i="1" dirty="0"/>
              <a:t>vectores con </a:t>
            </a:r>
            <a:r>
              <a:rPr lang="es-CO" sz="1600" i="1" dirty="0" smtClean="0"/>
              <a:t>elementos lógicos</a:t>
            </a:r>
            <a:endParaRPr lang="es-CO" sz="1600" dirty="0"/>
          </a:p>
        </p:txBody>
      </p:sp>
      <p:sp>
        <p:nvSpPr>
          <p:cNvPr id="21" name="Rectángulo 20"/>
          <p:cNvSpPr/>
          <p:nvPr/>
        </p:nvSpPr>
        <p:spPr>
          <a:xfrm>
            <a:off x="8244131" y="4869718"/>
            <a:ext cx="3050498" cy="29322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i="1" dirty="0" smtClean="0">
                <a:solidFill>
                  <a:schemeClr val="tx1"/>
                </a:solidFill>
              </a:rPr>
              <a:t>Operador %in%</a:t>
            </a:r>
            <a:endParaRPr lang="es-CO" sz="1600" dirty="0">
              <a:solidFill>
                <a:schemeClr val="tx1"/>
              </a:solidFill>
            </a:endParaRPr>
          </a:p>
        </p:txBody>
      </p:sp>
      <p:sp>
        <p:nvSpPr>
          <p:cNvPr id="22" name="Rectángulo 21"/>
          <p:cNvSpPr/>
          <p:nvPr/>
        </p:nvSpPr>
        <p:spPr>
          <a:xfrm>
            <a:off x="8244131" y="5424830"/>
            <a:ext cx="3050498" cy="29322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i="1" dirty="0" smtClean="0">
                <a:solidFill>
                  <a:schemeClr val="tx1"/>
                </a:solidFill>
              </a:rPr>
              <a:t>Expresiones lógicas</a:t>
            </a:r>
            <a:endParaRPr lang="es-CO" sz="1600" dirty="0">
              <a:solidFill>
                <a:schemeClr val="tx1"/>
              </a:solidFill>
            </a:endParaRPr>
          </a:p>
        </p:txBody>
      </p:sp>
    </p:spTree>
    <p:extLst>
      <p:ext uri="{BB962C8B-B14F-4D97-AF65-F5344CB8AC3E}">
        <p14:creationId xmlns:p14="http://schemas.microsoft.com/office/powerpoint/2010/main" val="15317561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a:blip r:embed="rId3"/>
          <a:stretch>
            <a:fillRect/>
          </a:stretch>
        </p:blipFill>
        <p:spPr>
          <a:xfrm>
            <a:off x="66502" y="120266"/>
            <a:ext cx="575150" cy="505435"/>
          </a:xfrm>
          <a:prstGeom prst="rect">
            <a:avLst/>
          </a:prstGeom>
        </p:spPr>
      </p:pic>
      <p:sp>
        <p:nvSpPr>
          <p:cNvPr id="6" name="Rectángulo 5"/>
          <p:cNvSpPr/>
          <p:nvPr/>
        </p:nvSpPr>
        <p:spPr>
          <a:xfrm>
            <a:off x="641652" y="788908"/>
            <a:ext cx="7038720" cy="646331"/>
          </a:xfrm>
          <a:prstGeom prst="rect">
            <a:avLst/>
          </a:prstGeom>
        </p:spPr>
        <p:txBody>
          <a:bodyPr wrap="square">
            <a:spAutoFit/>
          </a:bodyPr>
          <a:lstStyle/>
          <a:p>
            <a:r>
              <a:rPr lang="es-CO" b="1" dirty="0" smtClean="0">
                <a:solidFill>
                  <a:srgbClr val="00B050"/>
                </a:solidFill>
              </a:rPr>
              <a:t>INDEXACIÓN/SUBCONJUNTOS EN data.frame() – SELECCIÓN DE  VARIABLES E INDIVIDUOS</a:t>
            </a:r>
          </a:p>
        </p:txBody>
      </p:sp>
      <p:grpSp>
        <p:nvGrpSpPr>
          <p:cNvPr id="7" name="Grupo 6"/>
          <p:cNvGrpSpPr/>
          <p:nvPr/>
        </p:nvGrpSpPr>
        <p:grpSpPr>
          <a:xfrm>
            <a:off x="1300379" y="2993713"/>
            <a:ext cx="2646472" cy="2180851"/>
            <a:chOff x="2960411" y="2781852"/>
            <a:chExt cx="3757353" cy="3350132"/>
          </a:xfrm>
        </p:grpSpPr>
        <p:pic>
          <p:nvPicPr>
            <p:cNvPr id="8" name="Imagen 7"/>
            <p:cNvPicPr>
              <a:picLocks noChangeAspect="1"/>
            </p:cNvPicPr>
            <p:nvPr/>
          </p:nvPicPr>
          <p:blipFill>
            <a:blip r:embed="rId3"/>
            <a:stretch>
              <a:fillRect/>
            </a:stretch>
          </p:blipFill>
          <p:spPr>
            <a:xfrm>
              <a:off x="3337255" y="3161233"/>
              <a:ext cx="3380509" cy="2970751"/>
            </a:xfrm>
            <a:prstGeom prst="rect">
              <a:avLst/>
            </a:prstGeom>
          </p:spPr>
        </p:pic>
        <p:sp>
          <p:nvSpPr>
            <p:cNvPr id="9" name="Flecha derecha 8"/>
            <p:cNvSpPr/>
            <p:nvPr/>
          </p:nvSpPr>
          <p:spPr>
            <a:xfrm>
              <a:off x="2960411" y="4442946"/>
              <a:ext cx="484909" cy="407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Flecha abajo 9"/>
            <p:cNvSpPr/>
            <p:nvPr/>
          </p:nvSpPr>
          <p:spPr>
            <a:xfrm>
              <a:off x="4746569" y="2781852"/>
              <a:ext cx="390696" cy="3491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11" name="CuadroTexto 10"/>
          <p:cNvSpPr txBox="1"/>
          <p:nvPr/>
        </p:nvSpPr>
        <p:spPr>
          <a:xfrm>
            <a:off x="2247588" y="2497491"/>
            <a:ext cx="1172094" cy="369332"/>
          </a:xfrm>
          <a:prstGeom prst="rect">
            <a:avLst/>
          </a:prstGeom>
          <a:noFill/>
        </p:spPr>
        <p:txBody>
          <a:bodyPr wrap="square" rtlCol="0">
            <a:spAutoFit/>
          </a:bodyPr>
          <a:lstStyle/>
          <a:p>
            <a:r>
              <a:rPr lang="es-CO" b="1" dirty="0" smtClean="0"/>
              <a:t>Variables</a:t>
            </a:r>
            <a:endParaRPr lang="es-CO" b="1" dirty="0"/>
          </a:p>
        </p:txBody>
      </p:sp>
      <p:sp>
        <p:nvSpPr>
          <p:cNvPr id="13" name="CuadroTexto 12"/>
          <p:cNvSpPr txBox="1"/>
          <p:nvPr/>
        </p:nvSpPr>
        <p:spPr>
          <a:xfrm>
            <a:off x="8742107" y="1711775"/>
            <a:ext cx="1703435" cy="369332"/>
          </a:xfrm>
          <a:prstGeom prst="rect">
            <a:avLst/>
          </a:prstGeom>
          <a:noFill/>
        </p:spPr>
        <p:txBody>
          <a:bodyPr wrap="square" rtlCol="0">
            <a:spAutoFit/>
          </a:bodyPr>
          <a:lstStyle/>
          <a:p>
            <a:pPr algn="ctr"/>
            <a:r>
              <a:rPr lang="es-CO" b="1" dirty="0" smtClean="0"/>
              <a:t>Operadores</a:t>
            </a:r>
          </a:p>
        </p:txBody>
      </p:sp>
      <p:sp>
        <p:nvSpPr>
          <p:cNvPr id="14" name="Rectangle 2"/>
          <p:cNvSpPr>
            <a:spLocks noChangeArrowheads="1"/>
          </p:cNvSpPr>
          <p:nvPr/>
        </p:nvSpPr>
        <p:spPr bwMode="auto">
          <a:xfrm>
            <a:off x="8647575" y="2368175"/>
            <a:ext cx="1892497" cy="553998"/>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kumimoji="0" lang="es-CO" altLang="es-CO" sz="3600" b="0" i="0" u="none" strike="noStrike" cap="none" normalizeH="0" baseline="0" dirty="0" smtClean="0">
                <a:ln>
                  <a:noFill/>
                </a:ln>
                <a:solidFill>
                  <a:srgbClr val="333333"/>
                </a:solidFill>
                <a:effectLst/>
                <a:latin typeface="Consolas" panose="020B0609020204030204" pitchFamily="49" charset="0"/>
              </a:rPr>
              <a:t> </a:t>
            </a:r>
            <a:r>
              <a:rPr lang="es-CO" altLang="es-CO" sz="3600" dirty="0" smtClean="0">
                <a:solidFill>
                  <a:srgbClr val="333333"/>
                </a:solidFill>
                <a:latin typeface="Consolas" panose="020B0609020204030204" pitchFamily="49" charset="0"/>
              </a:rPr>
              <a:t>[,]</a:t>
            </a:r>
            <a:r>
              <a:rPr kumimoji="0" lang="es-CO" altLang="es-CO" sz="3600" b="0" i="0" u="none" strike="noStrike" cap="none" normalizeH="0" baseline="0" dirty="0" smtClean="0">
                <a:ln>
                  <a:noFill/>
                </a:ln>
                <a:solidFill>
                  <a:srgbClr val="333333"/>
                </a:solidFill>
                <a:effectLst/>
                <a:latin typeface="Helvetica Neue"/>
              </a:rPr>
              <a:t> </a:t>
            </a:r>
            <a:endParaRPr kumimoji="0" lang="es-CO" altLang="es-CO" sz="3600" b="0" i="0" u="none" strike="noStrike" cap="none" normalizeH="0" baseline="0" dirty="0" smtClean="0">
              <a:ln>
                <a:noFill/>
              </a:ln>
              <a:solidFill>
                <a:schemeClr val="tx1"/>
              </a:solidFill>
              <a:effectLst/>
            </a:endParaRPr>
          </a:p>
        </p:txBody>
      </p:sp>
      <p:sp>
        <p:nvSpPr>
          <p:cNvPr id="18" name="Rectángulo 17"/>
          <p:cNvSpPr/>
          <p:nvPr/>
        </p:nvSpPr>
        <p:spPr>
          <a:xfrm>
            <a:off x="8244131" y="3429693"/>
            <a:ext cx="3050498" cy="293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i="1" dirty="0"/>
              <a:t>vectores con enteros positivos</a:t>
            </a:r>
            <a:endParaRPr lang="es-CO" sz="1600" dirty="0"/>
          </a:p>
        </p:txBody>
      </p:sp>
      <p:sp>
        <p:nvSpPr>
          <p:cNvPr id="19" name="Rectángulo 18"/>
          <p:cNvSpPr/>
          <p:nvPr/>
        </p:nvSpPr>
        <p:spPr>
          <a:xfrm>
            <a:off x="8244131" y="3903458"/>
            <a:ext cx="3050498" cy="3269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i="1" dirty="0"/>
              <a:t>vectores con enteros </a:t>
            </a:r>
            <a:r>
              <a:rPr lang="es-CO" sz="1600" i="1" dirty="0" smtClean="0"/>
              <a:t>negativos</a:t>
            </a:r>
            <a:endParaRPr lang="es-CO" sz="1600" dirty="0"/>
          </a:p>
        </p:txBody>
      </p:sp>
      <p:sp>
        <p:nvSpPr>
          <p:cNvPr id="20" name="Rectángulo 19"/>
          <p:cNvSpPr/>
          <p:nvPr/>
        </p:nvSpPr>
        <p:spPr>
          <a:xfrm>
            <a:off x="8244131" y="4355179"/>
            <a:ext cx="3050498" cy="291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i="1" dirty="0"/>
              <a:t>vectores con </a:t>
            </a:r>
            <a:r>
              <a:rPr lang="es-CO" sz="1600" i="1" dirty="0" smtClean="0"/>
              <a:t>elementos lógicos</a:t>
            </a:r>
            <a:endParaRPr lang="es-CO" sz="1600" dirty="0"/>
          </a:p>
        </p:txBody>
      </p:sp>
      <p:sp>
        <p:nvSpPr>
          <p:cNvPr id="21" name="Rectángulo 20"/>
          <p:cNvSpPr/>
          <p:nvPr/>
        </p:nvSpPr>
        <p:spPr>
          <a:xfrm>
            <a:off x="8244131" y="5444957"/>
            <a:ext cx="3050498" cy="29322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i="1" dirty="0" smtClean="0">
                <a:solidFill>
                  <a:schemeClr val="tx1"/>
                </a:solidFill>
              </a:rPr>
              <a:t>Operador %in%</a:t>
            </a:r>
            <a:endParaRPr lang="es-CO" sz="1600" dirty="0">
              <a:solidFill>
                <a:schemeClr val="tx1"/>
              </a:solidFill>
            </a:endParaRPr>
          </a:p>
        </p:txBody>
      </p:sp>
      <p:sp>
        <p:nvSpPr>
          <p:cNvPr id="22" name="Rectángulo 21"/>
          <p:cNvSpPr/>
          <p:nvPr/>
        </p:nvSpPr>
        <p:spPr>
          <a:xfrm>
            <a:off x="8244131" y="5898010"/>
            <a:ext cx="3050498" cy="29322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i="1" dirty="0" smtClean="0">
                <a:solidFill>
                  <a:schemeClr val="tx1"/>
                </a:solidFill>
              </a:rPr>
              <a:t>Expresiones lógicas</a:t>
            </a:r>
            <a:endParaRPr lang="es-CO" sz="1600" dirty="0">
              <a:solidFill>
                <a:schemeClr val="tx1"/>
              </a:solidFill>
            </a:endParaRPr>
          </a:p>
        </p:txBody>
      </p:sp>
      <p:pic>
        <p:nvPicPr>
          <p:cNvPr id="23" name="Imagen 22"/>
          <p:cNvPicPr>
            <a:picLocks noChangeAspect="1"/>
          </p:cNvPicPr>
          <p:nvPr/>
        </p:nvPicPr>
        <p:blipFill>
          <a:blip r:embed="rId4"/>
          <a:stretch>
            <a:fillRect/>
          </a:stretch>
        </p:blipFill>
        <p:spPr>
          <a:xfrm>
            <a:off x="4969431" y="5340798"/>
            <a:ext cx="1476375" cy="1114425"/>
          </a:xfrm>
          <a:prstGeom prst="rect">
            <a:avLst/>
          </a:prstGeom>
        </p:spPr>
      </p:pic>
      <p:cxnSp>
        <p:nvCxnSpPr>
          <p:cNvPr id="24" name="Conector recto de flecha 23"/>
          <p:cNvCxnSpPr/>
          <p:nvPr/>
        </p:nvCxnSpPr>
        <p:spPr>
          <a:xfrm>
            <a:off x="3906006" y="4945817"/>
            <a:ext cx="741476" cy="499140"/>
          </a:xfrm>
          <a:prstGeom prst="straightConnector1">
            <a:avLst/>
          </a:prstGeom>
          <a:ln>
            <a:solidFill>
              <a:schemeClr val="accent2"/>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5" name="Rectángulo 24"/>
          <p:cNvSpPr/>
          <p:nvPr/>
        </p:nvSpPr>
        <p:spPr>
          <a:xfrm>
            <a:off x="8244131" y="4725664"/>
            <a:ext cx="3050498" cy="312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i="1" dirty="0"/>
              <a:t>vectores con </a:t>
            </a:r>
            <a:r>
              <a:rPr lang="es-CO" sz="1600" i="1" dirty="0" smtClean="0"/>
              <a:t>elementos textuales</a:t>
            </a:r>
            <a:endParaRPr lang="es-CO" sz="1600" dirty="0"/>
          </a:p>
        </p:txBody>
      </p:sp>
    </p:spTree>
    <p:extLst>
      <p:ext uri="{BB962C8B-B14F-4D97-AF65-F5344CB8AC3E}">
        <p14:creationId xmlns:p14="http://schemas.microsoft.com/office/powerpoint/2010/main" val="37983657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a:blip r:embed="rId3"/>
          <a:stretch>
            <a:fillRect/>
          </a:stretch>
        </p:blipFill>
        <p:spPr>
          <a:xfrm>
            <a:off x="66502" y="120266"/>
            <a:ext cx="575150" cy="505435"/>
          </a:xfrm>
          <a:prstGeom prst="rect">
            <a:avLst/>
          </a:prstGeom>
        </p:spPr>
      </p:pic>
      <p:sp>
        <p:nvSpPr>
          <p:cNvPr id="6" name="Rectángulo 5"/>
          <p:cNvSpPr/>
          <p:nvPr/>
        </p:nvSpPr>
        <p:spPr>
          <a:xfrm>
            <a:off x="641652" y="788908"/>
            <a:ext cx="7038720" cy="369332"/>
          </a:xfrm>
          <a:prstGeom prst="rect">
            <a:avLst/>
          </a:prstGeom>
        </p:spPr>
        <p:txBody>
          <a:bodyPr wrap="square">
            <a:spAutoFit/>
          </a:bodyPr>
          <a:lstStyle/>
          <a:p>
            <a:r>
              <a:rPr lang="es-CO" b="1" dirty="0" smtClean="0">
                <a:solidFill>
                  <a:srgbClr val="00B050"/>
                </a:solidFill>
              </a:rPr>
              <a:t>CAMBIAR NOMBRES A VARIABLES EN data.frame()</a:t>
            </a:r>
          </a:p>
        </p:txBody>
      </p:sp>
      <p:grpSp>
        <p:nvGrpSpPr>
          <p:cNvPr id="7" name="Grupo 6"/>
          <p:cNvGrpSpPr/>
          <p:nvPr/>
        </p:nvGrpSpPr>
        <p:grpSpPr>
          <a:xfrm>
            <a:off x="1565807" y="2478995"/>
            <a:ext cx="2381044" cy="2695569"/>
            <a:chOff x="3337255" y="1991164"/>
            <a:chExt cx="3380509" cy="4140820"/>
          </a:xfrm>
        </p:grpSpPr>
        <p:pic>
          <p:nvPicPr>
            <p:cNvPr id="8" name="Imagen 7"/>
            <p:cNvPicPr>
              <a:picLocks noChangeAspect="1"/>
            </p:cNvPicPr>
            <p:nvPr/>
          </p:nvPicPr>
          <p:blipFill>
            <a:blip r:embed="rId3"/>
            <a:stretch>
              <a:fillRect/>
            </a:stretch>
          </p:blipFill>
          <p:spPr>
            <a:xfrm>
              <a:off x="3337255" y="3161233"/>
              <a:ext cx="3380509" cy="2970751"/>
            </a:xfrm>
            <a:prstGeom prst="rect">
              <a:avLst/>
            </a:prstGeom>
          </p:spPr>
        </p:pic>
        <p:sp>
          <p:nvSpPr>
            <p:cNvPr id="10" name="Flecha abajo 9"/>
            <p:cNvSpPr/>
            <p:nvPr/>
          </p:nvSpPr>
          <p:spPr>
            <a:xfrm>
              <a:off x="4832161" y="1991164"/>
              <a:ext cx="390696" cy="3491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11" name="CuadroTexto 10"/>
          <p:cNvSpPr txBox="1"/>
          <p:nvPr/>
        </p:nvSpPr>
        <p:spPr>
          <a:xfrm>
            <a:off x="2329486" y="1990772"/>
            <a:ext cx="1172094" cy="369332"/>
          </a:xfrm>
          <a:prstGeom prst="rect">
            <a:avLst/>
          </a:prstGeom>
          <a:noFill/>
        </p:spPr>
        <p:txBody>
          <a:bodyPr wrap="square" rtlCol="0">
            <a:spAutoFit/>
          </a:bodyPr>
          <a:lstStyle/>
          <a:p>
            <a:r>
              <a:rPr lang="es-CO" b="1" dirty="0" smtClean="0"/>
              <a:t>Variables</a:t>
            </a:r>
            <a:endParaRPr lang="es-CO" b="1" dirty="0"/>
          </a:p>
        </p:txBody>
      </p:sp>
      <p:sp>
        <p:nvSpPr>
          <p:cNvPr id="3" name="CuadroTexto 2"/>
          <p:cNvSpPr txBox="1"/>
          <p:nvPr/>
        </p:nvSpPr>
        <p:spPr>
          <a:xfrm>
            <a:off x="1866122" y="2944055"/>
            <a:ext cx="475861" cy="369332"/>
          </a:xfrm>
          <a:prstGeom prst="rect">
            <a:avLst/>
          </a:prstGeom>
          <a:noFill/>
        </p:spPr>
        <p:txBody>
          <a:bodyPr wrap="square" rtlCol="0">
            <a:spAutoFit/>
          </a:bodyPr>
          <a:lstStyle/>
          <a:p>
            <a:r>
              <a:rPr lang="es-CO" dirty="0" smtClean="0"/>
              <a:t>N1</a:t>
            </a:r>
            <a:endParaRPr lang="es-CO" dirty="0"/>
          </a:p>
        </p:txBody>
      </p:sp>
      <p:sp>
        <p:nvSpPr>
          <p:cNvPr id="26" name="CuadroTexto 25"/>
          <p:cNvSpPr txBox="1"/>
          <p:nvPr/>
        </p:nvSpPr>
        <p:spPr>
          <a:xfrm>
            <a:off x="2618736" y="2944055"/>
            <a:ext cx="475861" cy="369332"/>
          </a:xfrm>
          <a:prstGeom prst="rect">
            <a:avLst/>
          </a:prstGeom>
          <a:noFill/>
        </p:spPr>
        <p:txBody>
          <a:bodyPr wrap="square" rtlCol="0">
            <a:spAutoFit/>
          </a:bodyPr>
          <a:lstStyle/>
          <a:p>
            <a:r>
              <a:rPr lang="es-CO" dirty="0" smtClean="0"/>
              <a:t>N2</a:t>
            </a:r>
            <a:endParaRPr lang="es-CO" dirty="0"/>
          </a:p>
        </p:txBody>
      </p:sp>
      <p:sp>
        <p:nvSpPr>
          <p:cNvPr id="27" name="CuadroTexto 26"/>
          <p:cNvSpPr txBox="1"/>
          <p:nvPr/>
        </p:nvSpPr>
        <p:spPr>
          <a:xfrm>
            <a:off x="3282793" y="2941467"/>
            <a:ext cx="475861" cy="369332"/>
          </a:xfrm>
          <a:prstGeom prst="rect">
            <a:avLst/>
          </a:prstGeom>
          <a:noFill/>
        </p:spPr>
        <p:txBody>
          <a:bodyPr wrap="square" rtlCol="0">
            <a:spAutoFit/>
          </a:bodyPr>
          <a:lstStyle/>
          <a:p>
            <a:r>
              <a:rPr lang="es-CO" dirty="0" smtClean="0"/>
              <a:t>N3</a:t>
            </a:r>
            <a:endParaRPr lang="es-CO" dirty="0"/>
          </a:p>
        </p:txBody>
      </p:sp>
      <p:grpSp>
        <p:nvGrpSpPr>
          <p:cNvPr id="28" name="Grupo 27"/>
          <p:cNvGrpSpPr/>
          <p:nvPr/>
        </p:nvGrpSpPr>
        <p:grpSpPr>
          <a:xfrm>
            <a:off x="4699464" y="2478995"/>
            <a:ext cx="2381044" cy="2695569"/>
            <a:chOff x="3337255" y="1991164"/>
            <a:chExt cx="3380509" cy="4140820"/>
          </a:xfrm>
        </p:grpSpPr>
        <p:pic>
          <p:nvPicPr>
            <p:cNvPr id="29" name="Imagen 28"/>
            <p:cNvPicPr>
              <a:picLocks noChangeAspect="1"/>
            </p:cNvPicPr>
            <p:nvPr/>
          </p:nvPicPr>
          <p:blipFill>
            <a:blip r:embed="rId3"/>
            <a:stretch>
              <a:fillRect/>
            </a:stretch>
          </p:blipFill>
          <p:spPr>
            <a:xfrm>
              <a:off x="3337255" y="3161233"/>
              <a:ext cx="3380509" cy="2970751"/>
            </a:xfrm>
            <a:prstGeom prst="rect">
              <a:avLst/>
            </a:prstGeom>
          </p:spPr>
        </p:pic>
        <p:sp>
          <p:nvSpPr>
            <p:cNvPr id="30" name="Flecha abajo 29"/>
            <p:cNvSpPr/>
            <p:nvPr/>
          </p:nvSpPr>
          <p:spPr>
            <a:xfrm>
              <a:off x="4832161" y="1991164"/>
              <a:ext cx="390696" cy="3491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31" name="CuadroTexto 30"/>
          <p:cNvSpPr txBox="1"/>
          <p:nvPr/>
        </p:nvSpPr>
        <p:spPr>
          <a:xfrm>
            <a:off x="5463143" y="1990772"/>
            <a:ext cx="1172094" cy="369332"/>
          </a:xfrm>
          <a:prstGeom prst="rect">
            <a:avLst/>
          </a:prstGeom>
          <a:noFill/>
        </p:spPr>
        <p:txBody>
          <a:bodyPr wrap="square" rtlCol="0">
            <a:spAutoFit/>
          </a:bodyPr>
          <a:lstStyle/>
          <a:p>
            <a:r>
              <a:rPr lang="es-CO" b="1" dirty="0" smtClean="0"/>
              <a:t>Variables</a:t>
            </a:r>
            <a:endParaRPr lang="es-CO" b="1" dirty="0"/>
          </a:p>
        </p:txBody>
      </p:sp>
      <p:sp>
        <p:nvSpPr>
          <p:cNvPr id="32" name="CuadroTexto 31"/>
          <p:cNvSpPr txBox="1"/>
          <p:nvPr/>
        </p:nvSpPr>
        <p:spPr>
          <a:xfrm>
            <a:off x="4943721" y="2925130"/>
            <a:ext cx="864731" cy="307777"/>
          </a:xfrm>
          <a:prstGeom prst="rect">
            <a:avLst/>
          </a:prstGeom>
          <a:noFill/>
        </p:spPr>
        <p:txBody>
          <a:bodyPr wrap="square" rtlCol="0">
            <a:spAutoFit/>
          </a:bodyPr>
          <a:lstStyle/>
          <a:p>
            <a:r>
              <a:rPr lang="es-CO" sz="1400" dirty="0" smtClean="0">
                <a:solidFill>
                  <a:srgbClr val="FF0000"/>
                </a:solidFill>
              </a:rPr>
              <a:t>New_1</a:t>
            </a:r>
            <a:endParaRPr lang="es-CO" sz="1400" dirty="0">
              <a:solidFill>
                <a:srgbClr val="FF0000"/>
              </a:solidFill>
            </a:endParaRPr>
          </a:p>
        </p:txBody>
      </p:sp>
      <p:sp>
        <p:nvSpPr>
          <p:cNvPr id="33" name="CuadroTexto 32"/>
          <p:cNvSpPr txBox="1"/>
          <p:nvPr/>
        </p:nvSpPr>
        <p:spPr>
          <a:xfrm>
            <a:off x="5752393" y="2944055"/>
            <a:ext cx="475861" cy="369332"/>
          </a:xfrm>
          <a:prstGeom prst="rect">
            <a:avLst/>
          </a:prstGeom>
          <a:noFill/>
        </p:spPr>
        <p:txBody>
          <a:bodyPr wrap="square" rtlCol="0">
            <a:spAutoFit/>
          </a:bodyPr>
          <a:lstStyle/>
          <a:p>
            <a:r>
              <a:rPr lang="es-CO" dirty="0" smtClean="0"/>
              <a:t>N2</a:t>
            </a:r>
            <a:endParaRPr lang="es-CO" dirty="0"/>
          </a:p>
        </p:txBody>
      </p:sp>
      <p:sp>
        <p:nvSpPr>
          <p:cNvPr id="34" name="CuadroTexto 33"/>
          <p:cNvSpPr txBox="1"/>
          <p:nvPr/>
        </p:nvSpPr>
        <p:spPr>
          <a:xfrm>
            <a:off x="6416450" y="2941467"/>
            <a:ext cx="475861" cy="369332"/>
          </a:xfrm>
          <a:prstGeom prst="rect">
            <a:avLst/>
          </a:prstGeom>
          <a:noFill/>
        </p:spPr>
        <p:txBody>
          <a:bodyPr wrap="square" rtlCol="0">
            <a:spAutoFit/>
          </a:bodyPr>
          <a:lstStyle/>
          <a:p>
            <a:r>
              <a:rPr lang="es-CO" dirty="0" smtClean="0"/>
              <a:t>N3</a:t>
            </a:r>
            <a:endParaRPr lang="es-CO" dirty="0"/>
          </a:p>
        </p:txBody>
      </p:sp>
      <p:sp>
        <p:nvSpPr>
          <p:cNvPr id="5" name="Flecha derecha 4"/>
          <p:cNvSpPr/>
          <p:nvPr/>
        </p:nvSpPr>
        <p:spPr>
          <a:xfrm>
            <a:off x="4161012" y="3797559"/>
            <a:ext cx="364335" cy="4100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angle 1"/>
          <p:cNvSpPr>
            <a:spLocks noChangeArrowheads="1"/>
          </p:cNvSpPr>
          <p:nvPr/>
        </p:nvSpPr>
        <p:spPr bwMode="auto">
          <a:xfrm>
            <a:off x="1565807" y="5950118"/>
            <a:ext cx="9331080" cy="307777"/>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CO" altLang="es-CO" sz="2000" b="1" i="0" u="none" strike="noStrike" cap="none" normalizeH="0" baseline="0" dirty="0" err="1" smtClean="0">
                <a:ln>
                  <a:noFill/>
                </a:ln>
                <a:solidFill>
                  <a:srgbClr val="007020"/>
                </a:solidFill>
                <a:effectLst/>
                <a:latin typeface="Consolas" panose="020B0609020204030204" pitchFamily="49" charset="0"/>
              </a:rPr>
              <a:t>names</a:t>
            </a:r>
            <a:r>
              <a:rPr kumimoji="0" lang="es-CO" altLang="es-CO" sz="2000" b="0" i="0" u="none" strike="noStrike" cap="none" normalizeH="0" baseline="0" dirty="0" smtClean="0">
                <a:ln>
                  <a:noFill/>
                </a:ln>
                <a:solidFill>
                  <a:srgbClr val="333333"/>
                </a:solidFill>
                <a:effectLst/>
                <a:latin typeface="Consolas" panose="020B0609020204030204" pitchFamily="49" charset="0"/>
              </a:rPr>
              <a:t>(data.frame())[</a:t>
            </a:r>
            <a:r>
              <a:rPr kumimoji="0" lang="es-CO" altLang="es-CO" sz="2000" b="1" i="0" u="none" strike="noStrike" cap="none" normalizeH="0" baseline="0" dirty="0" smtClean="0">
                <a:ln>
                  <a:noFill/>
                </a:ln>
                <a:solidFill>
                  <a:srgbClr val="007020"/>
                </a:solidFill>
                <a:effectLst/>
                <a:latin typeface="Consolas" panose="020B0609020204030204" pitchFamily="49" charset="0"/>
              </a:rPr>
              <a:t>vector de posiciones</a:t>
            </a:r>
            <a:r>
              <a:rPr kumimoji="0" lang="es-CO" altLang="es-CO" sz="2000" b="0" i="0" u="none" strike="noStrike" cap="none" normalizeH="0" baseline="0" dirty="0" smtClean="0">
                <a:ln>
                  <a:noFill/>
                </a:ln>
                <a:solidFill>
                  <a:srgbClr val="333333"/>
                </a:solidFill>
                <a:effectLst/>
                <a:latin typeface="Consolas" panose="020B0609020204030204" pitchFamily="49" charset="0"/>
              </a:rPr>
              <a:t>] &lt;-</a:t>
            </a:r>
            <a:r>
              <a:rPr kumimoji="0" lang="es-CO" altLang="es-CO" sz="2000" b="0" i="0" u="none" strike="noStrike" cap="none" normalizeH="0" baseline="0" dirty="0" smtClean="0">
                <a:ln>
                  <a:noFill/>
                </a:ln>
                <a:solidFill>
                  <a:srgbClr val="4070A0"/>
                </a:solidFill>
                <a:effectLst/>
                <a:latin typeface="Consolas" panose="020B0609020204030204" pitchFamily="49" charset="0"/>
              </a:rPr>
              <a:t> </a:t>
            </a:r>
            <a:r>
              <a:rPr kumimoji="0" lang="es-CO" altLang="es-CO" sz="2000" b="1" i="0" u="none" strike="noStrike" cap="none" normalizeH="0" baseline="0" dirty="0" smtClean="0">
                <a:ln>
                  <a:noFill/>
                </a:ln>
                <a:solidFill>
                  <a:srgbClr val="007020"/>
                </a:solidFill>
                <a:effectLst/>
                <a:latin typeface="Consolas" panose="020B0609020204030204" pitchFamily="49" charset="0"/>
              </a:rPr>
              <a:t>c</a:t>
            </a:r>
            <a:r>
              <a:rPr kumimoji="0" lang="es-CO" altLang="es-CO" sz="2000" b="0" i="0" u="none" strike="noStrike" cap="none" normalizeH="0" baseline="0" dirty="0" smtClean="0">
                <a:ln>
                  <a:noFill/>
                </a:ln>
                <a:solidFill>
                  <a:srgbClr val="333333"/>
                </a:solidFill>
                <a:effectLst/>
                <a:latin typeface="Consolas" panose="020B0609020204030204" pitchFamily="49" charset="0"/>
              </a:rPr>
              <a:t>(</a:t>
            </a:r>
            <a:r>
              <a:rPr kumimoji="0" lang="es-CO" altLang="es-CO" sz="2000" b="0" i="0" u="none" strike="noStrike" cap="none" normalizeH="0" baseline="0" dirty="0" smtClean="0">
                <a:ln>
                  <a:noFill/>
                </a:ln>
                <a:solidFill>
                  <a:srgbClr val="4070A0"/>
                </a:solidFill>
                <a:effectLst/>
                <a:latin typeface="Consolas" panose="020B0609020204030204" pitchFamily="49" charset="0"/>
              </a:rPr>
              <a:t>‘Nuevos nombres'</a:t>
            </a:r>
            <a:r>
              <a:rPr kumimoji="0" lang="es-CO" altLang="es-CO" sz="2000" b="0" i="0" u="none" strike="noStrike" cap="none" normalizeH="0" baseline="0" dirty="0" smtClean="0">
                <a:ln>
                  <a:noFill/>
                </a:ln>
                <a:solidFill>
                  <a:srgbClr val="333333"/>
                </a:solidFill>
                <a:effectLst/>
                <a:latin typeface="Consolas" panose="020B0609020204030204" pitchFamily="49" charset="0"/>
              </a:rPr>
              <a:t>)</a:t>
            </a:r>
            <a:r>
              <a:rPr kumimoji="0" lang="es-CO" altLang="es-CO" sz="2000" b="0" i="0" u="none" strike="noStrike" cap="none" normalizeH="0" baseline="0" dirty="0" smtClean="0">
                <a:ln>
                  <a:noFill/>
                </a:ln>
                <a:solidFill>
                  <a:schemeClr val="tx1"/>
                </a:solidFill>
                <a:effectLst/>
              </a:rPr>
              <a:t> </a:t>
            </a:r>
            <a:endParaRPr kumimoji="0" lang="es-CO" altLang="es-CO" sz="2000" b="0" i="0" u="none" strike="noStrike" cap="none" normalizeH="0" baseline="0" dirty="0" smtClean="0">
              <a:ln>
                <a:noFill/>
              </a:ln>
              <a:solidFill>
                <a:schemeClr val="tx1"/>
              </a:solidFill>
              <a:effectLst/>
              <a:latin typeface="Arial" panose="020B0604020202020204" pitchFamily="34" charset="0"/>
            </a:endParaRPr>
          </a:p>
        </p:txBody>
      </p:sp>
      <p:sp>
        <p:nvSpPr>
          <p:cNvPr id="35" name="CuadroTexto 34"/>
          <p:cNvSpPr txBox="1"/>
          <p:nvPr/>
        </p:nvSpPr>
        <p:spPr>
          <a:xfrm>
            <a:off x="8886050" y="2109663"/>
            <a:ext cx="1703435" cy="369332"/>
          </a:xfrm>
          <a:prstGeom prst="rect">
            <a:avLst/>
          </a:prstGeom>
          <a:noFill/>
        </p:spPr>
        <p:txBody>
          <a:bodyPr wrap="square" rtlCol="0">
            <a:spAutoFit/>
          </a:bodyPr>
          <a:lstStyle/>
          <a:p>
            <a:pPr algn="ctr"/>
            <a:r>
              <a:rPr lang="es-CO" b="1" dirty="0" smtClean="0"/>
              <a:t>Funciones</a:t>
            </a:r>
          </a:p>
        </p:txBody>
      </p:sp>
      <p:sp>
        <p:nvSpPr>
          <p:cNvPr id="15" name="Rectángulo 14"/>
          <p:cNvSpPr/>
          <p:nvPr/>
        </p:nvSpPr>
        <p:spPr>
          <a:xfrm>
            <a:off x="9074247" y="2731329"/>
            <a:ext cx="1564852" cy="523220"/>
          </a:xfrm>
          <a:prstGeom prst="rect">
            <a:avLst/>
          </a:prstGeom>
        </p:spPr>
        <p:txBody>
          <a:bodyPr wrap="none">
            <a:spAutoFit/>
          </a:bodyPr>
          <a:lstStyle/>
          <a:p>
            <a:r>
              <a:rPr lang="es-CO" altLang="es-CO" sz="2800" b="1" dirty="0" err="1" smtClean="0">
                <a:solidFill>
                  <a:srgbClr val="007020"/>
                </a:solidFill>
                <a:latin typeface="Consolas" panose="020B0609020204030204" pitchFamily="49" charset="0"/>
              </a:rPr>
              <a:t>names</a:t>
            </a:r>
            <a:r>
              <a:rPr lang="es-CO" altLang="es-CO" sz="2800" b="1" dirty="0" smtClean="0">
                <a:solidFill>
                  <a:srgbClr val="007020"/>
                </a:solidFill>
                <a:latin typeface="Consolas" panose="020B0609020204030204" pitchFamily="49" charset="0"/>
              </a:rPr>
              <a:t>()</a:t>
            </a:r>
            <a:endParaRPr lang="es-CO" sz="2800" dirty="0"/>
          </a:p>
        </p:txBody>
      </p:sp>
    </p:spTree>
    <p:extLst>
      <p:ext uri="{BB962C8B-B14F-4D97-AF65-F5344CB8AC3E}">
        <p14:creationId xmlns:p14="http://schemas.microsoft.com/office/powerpoint/2010/main" val="8305427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a:blip r:embed="rId3"/>
          <a:stretch>
            <a:fillRect/>
          </a:stretch>
        </p:blipFill>
        <p:spPr>
          <a:xfrm>
            <a:off x="66502" y="120266"/>
            <a:ext cx="575150" cy="505435"/>
          </a:xfrm>
          <a:prstGeom prst="rect">
            <a:avLst/>
          </a:prstGeom>
        </p:spPr>
      </p:pic>
      <p:sp>
        <p:nvSpPr>
          <p:cNvPr id="6" name="Rectángulo 5"/>
          <p:cNvSpPr/>
          <p:nvPr/>
        </p:nvSpPr>
        <p:spPr>
          <a:xfrm>
            <a:off x="641652" y="788908"/>
            <a:ext cx="7038720" cy="369332"/>
          </a:xfrm>
          <a:prstGeom prst="rect">
            <a:avLst/>
          </a:prstGeom>
        </p:spPr>
        <p:txBody>
          <a:bodyPr wrap="square">
            <a:spAutoFit/>
          </a:bodyPr>
          <a:lstStyle/>
          <a:p>
            <a:r>
              <a:rPr lang="es-CO" b="1" dirty="0" smtClean="0">
                <a:solidFill>
                  <a:srgbClr val="00B050"/>
                </a:solidFill>
              </a:rPr>
              <a:t>ELIMINAR VARIABLES EN data.frame()</a:t>
            </a:r>
          </a:p>
        </p:txBody>
      </p:sp>
      <p:grpSp>
        <p:nvGrpSpPr>
          <p:cNvPr id="7" name="Grupo 6"/>
          <p:cNvGrpSpPr/>
          <p:nvPr/>
        </p:nvGrpSpPr>
        <p:grpSpPr>
          <a:xfrm>
            <a:off x="1565807" y="2478995"/>
            <a:ext cx="2381044" cy="2695569"/>
            <a:chOff x="3337255" y="1991164"/>
            <a:chExt cx="3380509" cy="4140820"/>
          </a:xfrm>
        </p:grpSpPr>
        <p:pic>
          <p:nvPicPr>
            <p:cNvPr id="8" name="Imagen 7"/>
            <p:cNvPicPr>
              <a:picLocks noChangeAspect="1"/>
            </p:cNvPicPr>
            <p:nvPr/>
          </p:nvPicPr>
          <p:blipFill>
            <a:blip r:embed="rId3"/>
            <a:stretch>
              <a:fillRect/>
            </a:stretch>
          </p:blipFill>
          <p:spPr>
            <a:xfrm>
              <a:off x="3337255" y="3161233"/>
              <a:ext cx="3380509" cy="2970751"/>
            </a:xfrm>
            <a:prstGeom prst="rect">
              <a:avLst/>
            </a:prstGeom>
          </p:spPr>
        </p:pic>
        <p:sp>
          <p:nvSpPr>
            <p:cNvPr id="10" name="Flecha abajo 9"/>
            <p:cNvSpPr/>
            <p:nvPr/>
          </p:nvSpPr>
          <p:spPr>
            <a:xfrm>
              <a:off x="4832161" y="1991164"/>
              <a:ext cx="390696" cy="3491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11" name="CuadroTexto 10"/>
          <p:cNvSpPr txBox="1"/>
          <p:nvPr/>
        </p:nvSpPr>
        <p:spPr>
          <a:xfrm>
            <a:off x="2329486" y="1990772"/>
            <a:ext cx="1172094" cy="369332"/>
          </a:xfrm>
          <a:prstGeom prst="rect">
            <a:avLst/>
          </a:prstGeom>
          <a:noFill/>
        </p:spPr>
        <p:txBody>
          <a:bodyPr wrap="square" rtlCol="0">
            <a:spAutoFit/>
          </a:bodyPr>
          <a:lstStyle/>
          <a:p>
            <a:r>
              <a:rPr lang="es-CO" b="1" dirty="0" smtClean="0"/>
              <a:t>Variables</a:t>
            </a:r>
            <a:endParaRPr lang="es-CO" b="1" dirty="0"/>
          </a:p>
        </p:txBody>
      </p:sp>
      <p:sp>
        <p:nvSpPr>
          <p:cNvPr id="3" name="CuadroTexto 2"/>
          <p:cNvSpPr txBox="1"/>
          <p:nvPr/>
        </p:nvSpPr>
        <p:spPr>
          <a:xfrm>
            <a:off x="1866122" y="2944055"/>
            <a:ext cx="475861" cy="369332"/>
          </a:xfrm>
          <a:prstGeom prst="rect">
            <a:avLst/>
          </a:prstGeom>
          <a:noFill/>
        </p:spPr>
        <p:txBody>
          <a:bodyPr wrap="square" rtlCol="0">
            <a:spAutoFit/>
          </a:bodyPr>
          <a:lstStyle/>
          <a:p>
            <a:r>
              <a:rPr lang="es-CO" dirty="0" smtClean="0"/>
              <a:t>N1</a:t>
            </a:r>
            <a:endParaRPr lang="es-CO" dirty="0"/>
          </a:p>
        </p:txBody>
      </p:sp>
      <p:sp>
        <p:nvSpPr>
          <p:cNvPr id="26" name="CuadroTexto 25"/>
          <p:cNvSpPr txBox="1"/>
          <p:nvPr/>
        </p:nvSpPr>
        <p:spPr>
          <a:xfrm>
            <a:off x="2618736" y="2944055"/>
            <a:ext cx="475861" cy="369332"/>
          </a:xfrm>
          <a:prstGeom prst="rect">
            <a:avLst/>
          </a:prstGeom>
          <a:noFill/>
        </p:spPr>
        <p:txBody>
          <a:bodyPr wrap="square" rtlCol="0">
            <a:spAutoFit/>
          </a:bodyPr>
          <a:lstStyle/>
          <a:p>
            <a:r>
              <a:rPr lang="es-CO" dirty="0" smtClean="0"/>
              <a:t>N2</a:t>
            </a:r>
            <a:endParaRPr lang="es-CO" dirty="0"/>
          </a:p>
        </p:txBody>
      </p:sp>
      <p:sp>
        <p:nvSpPr>
          <p:cNvPr id="27" name="CuadroTexto 26"/>
          <p:cNvSpPr txBox="1"/>
          <p:nvPr/>
        </p:nvSpPr>
        <p:spPr>
          <a:xfrm>
            <a:off x="3282793" y="2941467"/>
            <a:ext cx="475861" cy="369332"/>
          </a:xfrm>
          <a:prstGeom prst="rect">
            <a:avLst/>
          </a:prstGeom>
          <a:noFill/>
        </p:spPr>
        <p:txBody>
          <a:bodyPr wrap="square" rtlCol="0">
            <a:spAutoFit/>
          </a:bodyPr>
          <a:lstStyle/>
          <a:p>
            <a:r>
              <a:rPr lang="es-CO" dirty="0" smtClean="0"/>
              <a:t>N3</a:t>
            </a:r>
            <a:endParaRPr lang="es-CO" dirty="0"/>
          </a:p>
        </p:txBody>
      </p:sp>
      <p:sp>
        <p:nvSpPr>
          <p:cNvPr id="31" name="CuadroTexto 30"/>
          <p:cNvSpPr txBox="1"/>
          <p:nvPr/>
        </p:nvSpPr>
        <p:spPr>
          <a:xfrm>
            <a:off x="5463143" y="1990772"/>
            <a:ext cx="1172094" cy="369332"/>
          </a:xfrm>
          <a:prstGeom prst="rect">
            <a:avLst/>
          </a:prstGeom>
          <a:noFill/>
        </p:spPr>
        <p:txBody>
          <a:bodyPr wrap="square" rtlCol="0">
            <a:spAutoFit/>
          </a:bodyPr>
          <a:lstStyle/>
          <a:p>
            <a:r>
              <a:rPr lang="es-CO" b="1" dirty="0" smtClean="0"/>
              <a:t>Variables</a:t>
            </a:r>
            <a:endParaRPr lang="es-CO" b="1" dirty="0"/>
          </a:p>
        </p:txBody>
      </p:sp>
      <p:sp>
        <p:nvSpPr>
          <p:cNvPr id="5" name="Flecha derecha 4"/>
          <p:cNvSpPr/>
          <p:nvPr/>
        </p:nvSpPr>
        <p:spPr>
          <a:xfrm>
            <a:off x="4161012" y="3797559"/>
            <a:ext cx="364335" cy="4100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2" name="Conector recto 11"/>
          <p:cNvCxnSpPr/>
          <p:nvPr/>
        </p:nvCxnSpPr>
        <p:spPr>
          <a:xfrm flipH="1">
            <a:off x="3139527" y="3519829"/>
            <a:ext cx="310511" cy="134360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Conector recto 13"/>
          <p:cNvCxnSpPr/>
          <p:nvPr/>
        </p:nvCxnSpPr>
        <p:spPr>
          <a:xfrm>
            <a:off x="3142894" y="3559144"/>
            <a:ext cx="329172" cy="12969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5" name="Imagen 14"/>
          <p:cNvPicPr>
            <a:picLocks noChangeAspect="1"/>
          </p:cNvPicPr>
          <p:nvPr/>
        </p:nvPicPr>
        <p:blipFill>
          <a:blip r:embed="rId4"/>
          <a:stretch>
            <a:fillRect/>
          </a:stretch>
        </p:blipFill>
        <p:spPr>
          <a:xfrm>
            <a:off x="4887661" y="2715360"/>
            <a:ext cx="1543050" cy="2352675"/>
          </a:xfrm>
          <a:prstGeom prst="rect">
            <a:avLst/>
          </a:prstGeom>
        </p:spPr>
      </p:pic>
      <p:sp>
        <p:nvSpPr>
          <p:cNvPr id="25" name="CuadroTexto 24"/>
          <p:cNvSpPr txBox="1"/>
          <p:nvPr/>
        </p:nvSpPr>
        <p:spPr>
          <a:xfrm>
            <a:off x="8876720" y="2521606"/>
            <a:ext cx="1703435" cy="369332"/>
          </a:xfrm>
          <a:prstGeom prst="rect">
            <a:avLst/>
          </a:prstGeom>
          <a:noFill/>
        </p:spPr>
        <p:txBody>
          <a:bodyPr wrap="square" rtlCol="0">
            <a:spAutoFit/>
          </a:bodyPr>
          <a:lstStyle/>
          <a:p>
            <a:pPr algn="ctr"/>
            <a:r>
              <a:rPr lang="es-CO" b="1" dirty="0" smtClean="0"/>
              <a:t>MECANISMOS</a:t>
            </a:r>
          </a:p>
        </p:txBody>
      </p:sp>
      <p:sp>
        <p:nvSpPr>
          <p:cNvPr id="35" name="Rectángulo 34"/>
          <p:cNvSpPr/>
          <p:nvPr/>
        </p:nvSpPr>
        <p:spPr>
          <a:xfrm>
            <a:off x="9064917" y="3143272"/>
            <a:ext cx="1762021" cy="523220"/>
          </a:xfrm>
          <a:prstGeom prst="rect">
            <a:avLst/>
          </a:prstGeom>
        </p:spPr>
        <p:txBody>
          <a:bodyPr wrap="none">
            <a:spAutoFit/>
          </a:bodyPr>
          <a:lstStyle/>
          <a:p>
            <a:r>
              <a:rPr lang="es-CO" altLang="es-CO" sz="2800" b="1" dirty="0" smtClean="0">
                <a:solidFill>
                  <a:srgbClr val="007020"/>
                </a:solidFill>
                <a:latin typeface="Consolas" panose="020B0609020204030204" pitchFamily="49" charset="0"/>
              </a:rPr>
              <a:t>Vectores</a:t>
            </a:r>
            <a:endParaRPr lang="es-CO" sz="2800" dirty="0"/>
          </a:p>
        </p:txBody>
      </p:sp>
      <p:sp>
        <p:nvSpPr>
          <p:cNvPr id="36" name="Rectángulo 35"/>
          <p:cNvSpPr/>
          <p:nvPr/>
        </p:nvSpPr>
        <p:spPr>
          <a:xfrm>
            <a:off x="9064917" y="3797559"/>
            <a:ext cx="973343" cy="523220"/>
          </a:xfrm>
          <a:prstGeom prst="rect">
            <a:avLst/>
          </a:prstGeom>
        </p:spPr>
        <p:txBody>
          <a:bodyPr wrap="none">
            <a:spAutoFit/>
          </a:bodyPr>
          <a:lstStyle/>
          <a:p>
            <a:r>
              <a:rPr lang="es-CO" altLang="es-CO" sz="2800" b="1" dirty="0" smtClean="0">
                <a:solidFill>
                  <a:srgbClr val="FF0000"/>
                </a:solidFill>
                <a:latin typeface="Consolas" panose="020B0609020204030204" pitchFamily="49" charset="0"/>
              </a:rPr>
              <a:t>NULL</a:t>
            </a:r>
            <a:endParaRPr lang="es-CO" sz="2800" dirty="0">
              <a:solidFill>
                <a:srgbClr val="FF0000"/>
              </a:solidFill>
            </a:endParaRPr>
          </a:p>
        </p:txBody>
      </p:sp>
    </p:spTree>
    <p:extLst>
      <p:ext uri="{BB962C8B-B14F-4D97-AF65-F5344CB8AC3E}">
        <p14:creationId xmlns:p14="http://schemas.microsoft.com/office/powerpoint/2010/main" val="876807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1"/>
          <p:cNvSpPr txBox="1">
            <a:spLocks/>
          </p:cNvSpPr>
          <p:nvPr/>
        </p:nvSpPr>
        <p:spPr>
          <a:xfrm>
            <a:off x="1955322" y="1831125"/>
            <a:ext cx="798488" cy="37424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s-ES" sz="4000" dirty="0">
              <a:solidFill>
                <a:srgbClr val="19937C"/>
              </a:solidFill>
              <a:latin typeface="Ancizar Sans Extrabold"/>
              <a:cs typeface="Ancizar Sans Extrabold"/>
            </a:endParaRPr>
          </a:p>
        </p:txBody>
      </p:sp>
      <p:pic>
        <p:nvPicPr>
          <p:cNvPr id="1026"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05476" y="6401750"/>
            <a:ext cx="1473609" cy="307777"/>
          </a:xfrm>
          <a:prstGeom prst="rect">
            <a:avLst/>
          </a:prstGeom>
        </p:spPr>
        <p:txBody>
          <a:bodyPr wrap="none">
            <a:spAutoFit/>
          </a:bodyPr>
          <a:lstStyle/>
          <a:p>
            <a:r>
              <a:rPr lang="es-CO" sz="1400" dirty="0" smtClean="0">
                <a:solidFill>
                  <a:schemeClr val="bg1">
                    <a:lumMod val="65000"/>
                  </a:schemeClr>
                </a:solidFill>
                <a:effectLst>
                  <a:outerShdw blurRad="38100" dist="38100" dir="2700000" algn="tl">
                    <a:srgbClr val="000000">
                      <a:alpha val="43137"/>
                    </a:srgbClr>
                  </a:outerShdw>
                </a:effectLst>
              </a:rPr>
              <a:t>Primer curso de R</a:t>
            </a:r>
            <a:endParaRPr lang="es-CO" sz="1400" dirty="0">
              <a:solidFill>
                <a:schemeClr val="bg1">
                  <a:lumMod val="65000"/>
                </a:schemeClr>
              </a:solidFill>
              <a:effectLst>
                <a:outerShdw blurRad="38100" dist="38100" dir="2700000" algn="tl">
                  <a:srgbClr val="000000">
                    <a:alpha val="43137"/>
                  </a:srgbClr>
                </a:outerShdw>
              </a:effectLst>
            </a:endParaRPr>
          </a:p>
        </p:txBody>
      </p:sp>
      <p:sp>
        <p:nvSpPr>
          <p:cNvPr id="5" name="CuadroTexto 4"/>
          <p:cNvSpPr txBox="1"/>
          <p:nvPr/>
        </p:nvSpPr>
        <p:spPr>
          <a:xfrm>
            <a:off x="4522124" y="2770829"/>
            <a:ext cx="3050770" cy="1077218"/>
          </a:xfrm>
          <a:prstGeom prst="rect">
            <a:avLst/>
          </a:prstGeom>
          <a:noFill/>
        </p:spPr>
        <p:txBody>
          <a:bodyPr wrap="square" rtlCol="0">
            <a:spAutoFit/>
          </a:bodyPr>
          <a:lstStyle/>
          <a:p>
            <a:r>
              <a:rPr lang="es-CO" sz="3200" b="1" dirty="0" smtClean="0"/>
              <a:t>EXPRESIONES LÓGICAS EN R</a:t>
            </a:r>
            <a:endParaRPr lang="es-CO" sz="3200" b="1" dirty="0"/>
          </a:p>
        </p:txBody>
      </p:sp>
    </p:spTree>
    <p:extLst>
      <p:ext uri="{BB962C8B-B14F-4D97-AF65-F5344CB8AC3E}">
        <p14:creationId xmlns:p14="http://schemas.microsoft.com/office/powerpoint/2010/main" val="16880654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a:blip r:embed="rId3"/>
          <a:stretch>
            <a:fillRect/>
          </a:stretch>
        </p:blipFill>
        <p:spPr>
          <a:xfrm>
            <a:off x="66502" y="120266"/>
            <a:ext cx="575150" cy="505435"/>
          </a:xfrm>
          <a:prstGeom prst="rect">
            <a:avLst/>
          </a:prstGeom>
        </p:spPr>
      </p:pic>
      <p:sp>
        <p:nvSpPr>
          <p:cNvPr id="6" name="Rectángulo 5"/>
          <p:cNvSpPr/>
          <p:nvPr/>
        </p:nvSpPr>
        <p:spPr>
          <a:xfrm>
            <a:off x="641652" y="788908"/>
            <a:ext cx="7038720" cy="646331"/>
          </a:xfrm>
          <a:prstGeom prst="rect">
            <a:avLst/>
          </a:prstGeom>
        </p:spPr>
        <p:txBody>
          <a:bodyPr wrap="square">
            <a:spAutoFit/>
          </a:bodyPr>
          <a:lstStyle/>
          <a:p>
            <a:r>
              <a:rPr lang="es-CO" b="1" dirty="0">
                <a:solidFill>
                  <a:srgbClr val="00B050"/>
                </a:solidFill>
              </a:rPr>
              <a:t>MODIFICAR ELEMENTOS </a:t>
            </a:r>
            <a:r>
              <a:rPr lang="es-CO" b="1" dirty="0" smtClean="0">
                <a:solidFill>
                  <a:srgbClr val="00B050"/>
                </a:solidFill>
              </a:rPr>
              <a:t>EN data.frame</a:t>
            </a:r>
            <a:r>
              <a:rPr lang="es-CO" b="1" dirty="0">
                <a:solidFill>
                  <a:srgbClr val="00B050"/>
                </a:solidFill>
              </a:rPr>
              <a:t>()</a:t>
            </a:r>
          </a:p>
          <a:p>
            <a:endParaRPr lang="es-CO" b="1" dirty="0" smtClean="0">
              <a:solidFill>
                <a:srgbClr val="00B050"/>
              </a:solidFill>
            </a:endParaRPr>
          </a:p>
        </p:txBody>
      </p:sp>
      <p:grpSp>
        <p:nvGrpSpPr>
          <p:cNvPr id="7" name="Grupo 6"/>
          <p:cNvGrpSpPr/>
          <p:nvPr/>
        </p:nvGrpSpPr>
        <p:grpSpPr>
          <a:xfrm>
            <a:off x="1565807" y="2478995"/>
            <a:ext cx="2381044" cy="2695569"/>
            <a:chOff x="3337255" y="1991164"/>
            <a:chExt cx="3380509" cy="4140820"/>
          </a:xfrm>
        </p:grpSpPr>
        <p:pic>
          <p:nvPicPr>
            <p:cNvPr id="8" name="Imagen 7"/>
            <p:cNvPicPr>
              <a:picLocks noChangeAspect="1"/>
            </p:cNvPicPr>
            <p:nvPr/>
          </p:nvPicPr>
          <p:blipFill>
            <a:blip r:embed="rId3"/>
            <a:stretch>
              <a:fillRect/>
            </a:stretch>
          </p:blipFill>
          <p:spPr>
            <a:xfrm>
              <a:off x="3337255" y="3161233"/>
              <a:ext cx="3380509" cy="2970751"/>
            </a:xfrm>
            <a:prstGeom prst="rect">
              <a:avLst/>
            </a:prstGeom>
          </p:spPr>
        </p:pic>
        <p:sp>
          <p:nvSpPr>
            <p:cNvPr id="10" name="Flecha abajo 9"/>
            <p:cNvSpPr/>
            <p:nvPr/>
          </p:nvSpPr>
          <p:spPr>
            <a:xfrm>
              <a:off x="4832161" y="1991164"/>
              <a:ext cx="390696" cy="3491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11" name="CuadroTexto 10"/>
          <p:cNvSpPr txBox="1"/>
          <p:nvPr/>
        </p:nvSpPr>
        <p:spPr>
          <a:xfrm>
            <a:off x="2329486" y="1990772"/>
            <a:ext cx="1172094" cy="369332"/>
          </a:xfrm>
          <a:prstGeom prst="rect">
            <a:avLst/>
          </a:prstGeom>
          <a:noFill/>
        </p:spPr>
        <p:txBody>
          <a:bodyPr wrap="square" rtlCol="0">
            <a:spAutoFit/>
          </a:bodyPr>
          <a:lstStyle/>
          <a:p>
            <a:r>
              <a:rPr lang="es-CO" b="1" dirty="0" smtClean="0"/>
              <a:t>Variables</a:t>
            </a:r>
            <a:endParaRPr lang="es-CO" b="1" dirty="0"/>
          </a:p>
        </p:txBody>
      </p:sp>
      <p:sp>
        <p:nvSpPr>
          <p:cNvPr id="3" name="CuadroTexto 2"/>
          <p:cNvSpPr txBox="1"/>
          <p:nvPr/>
        </p:nvSpPr>
        <p:spPr>
          <a:xfrm>
            <a:off x="1866122" y="2944055"/>
            <a:ext cx="475861" cy="369332"/>
          </a:xfrm>
          <a:prstGeom prst="rect">
            <a:avLst/>
          </a:prstGeom>
          <a:noFill/>
        </p:spPr>
        <p:txBody>
          <a:bodyPr wrap="square" rtlCol="0">
            <a:spAutoFit/>
          </a:bodyPr>
          <a:lstStyle/>
          <a:p>
            <a:r>
              <a:rPr lang="es-CO" dirty="0" smtClean="0"/>
              <a:t>N1</a:t>
            </a:r>
            <a:endParaRPr lang="es-CO" dirty="0"/>
          </a:p>
        </p:txBody>
      </p:sp>
      <p:sp>
        <p:nvSpPr>
          <p:cNvPr id="26" name="CuadroTexto 25"/>
          <p:cNvSpPr txBox="1"/>
          <p:nvPr/>
        </p:nvSpPr>
        <p:spPr>
          <a:xfrm>
            <a:off x="2618736" y="2944055"/>
            <a:ext cx="475861" cy="369332"/>
          </a:xfrm>
          <a:prstGeom prst="rect">
            <a:avLst/>
          </a:prstGeom>
          <a:noFill/>
        </p:spPr>
        <p:txBody>
          <a:bodyPr wrap="square" rtlCol="0">
            <a:spAutoFit/>
          </a:bodyPr>
          <a:lstStyle/>
          <a:p>
            <a:r>
              <a:rPr lang="es-CO" dirty="0" smtClean="0"/>
              <a:t>N2</a:t>
            </a:r>
            <a:endParaRPr lang="es-CO" dirty="0"/>
          </a:p>
        </p:txBody>
      </p:sp>
      <p:sp>
        <p:nvSpPr>
          <p:cNvPr id="27" name="CuadroTexto 26"/>
          <p:cNvSpPr txBox="1"/>
          <p:nvPr/>
        </p:nvSpPr>
        <p:spPr>
          <a:xfrm>
            <a:off x="3282793" y="2941467"/>
            <a:ext cx="475861" cy="369332"/>
          </a:xfrm>
          <a:prstGeom prst="rect">
            <a:avLst/>
          </a:prstGeom>
          <a:noFill/>
        </p:spPr>
        <p:txBody>
          <a:bodyPr wrap="square" rtlCol="0">
            <a:spAutoFit/>
          </a:bodyPr>
          <a:lstStyle/>
          <a:p>
            <a:r>
              <a:rPr lang="es-CO" dirty="0" smtClean="0"/>
              <a:t>N3</a:t>
            </a:r>
            <a:endParaRPr lang="es-CO" dirty="0"/>
          </a:p>
        </p:txBody>
      </p:sp>
      <p:sp>
        <p:nvSpPr>
          <p:cNvPr id="31" name="CuadroTexto 30"/>
          <p:cNvSpPr txBox="1"/>
          <p:nvPr/>
        </p:nvSpPr>
        <p:spPr>
          <a:xfrm>
            <a:off x="5463143" y="1990772"/>
            <a:ext cx="1172094" cy="369332"/>
          </a:xfrm>
          <a:prstGeom prst="rect">
            <a:avLst/>
          </a:prstGeom>
          <a:noFill/>
        </p:spPr>
        <p:txBody>
          <a:bodyPr wrap="square" rtlCol="0">
            <a:spAutoFit/>
          </a:bodyPr>
          <a:lstStyle/>
          <a:p>
            <a:r>
              <a:rPr lang="es-CO" b="1" dirty="0" smtClean="0"/>
              <a:t>Variables</a:t>
            </a:r>
            <a:endParaRPr lang="es-CO" b="1" dirty="0"/>
          </a:p>
        </p:txBody>
      </p:sp>
      <p:sp>
        <p:nvSpPr>
          <p:cNvPr id="9" name="CuadroTexto 8"/>
          <p:cNvSpPr txBox="1"/>
          <p:nvPr/>
        </p:nvSpPr>
        <p:spPr>
          <a:xfrm>
            <a:off x="2518397" y="4059309"/>
            <a:ext cx="475861" cy="369332"/>
          </a:xfrm>
          <a:prstGeom prst="rect">
            <a:avLst/>
          </a:prstGeom>
          <a:noFill/>
        </p:spPr>
        <p:txBody>
          <a:bodyPr wrap="square" rtlCol="0">
            <a:spAutoFit/>
          </a:bodyPr>
          <a:lstStyle/>
          <a:p>
            <a:r>
              <a:rPr lang="es-CO" dirty="0" smtClean="0">
                <a:solidFill>
                  <a:srgbClr val="FF0000"/>
                </a:solidFill>
              </a:rPr>
              <a:t>v1</a:t>
            </a:r>
            <a:endParaRPr lang="es-CO" dirty="0">
              <a:solidFill>
                <a:srgbClr val="FF0000"/>
              </a:solidFill>
            </a:endParaRPr>
          </a:p>
        </p:txBody>
      </p:sp>
      <p:grpSp>
        <p:nvGrpSpPr>
          <p:cNvPr id="18" name="Grupo 17"/>
          <p:cNvGrpSpPr/>
          <p:nvPr/>
        </p:nvGrpSpPr>
        <p:grpSpPr>
          <a:xfrm>
            <a:off x="4739508" y="2449774"/>
            <a:ext cx="2381044" cy="2695569"/>
            <a:chOff x="3337255" y="1991164"/>
            <a:chExt cx="3380509" cy="4140820"/>
          </a:xfrm>
        </p:grpSpPr>
        <p:pic>
          <p:nvPicPr>
            <p:cNvPr id="19" name="Imagen 18"/>
            <p:cNvPicPr>
              <a:picLocks noChangeAspect="1"/>
            </p:cNvPicPr>
            <p:nvPr/>
          </p:nvPicPr>
          <p:blipFill>
            <a:blip r:embed="rId3"/>
            <a:stretch>
              <a:fillRect/>
            </a:stretch>
          </p:blipFill>
          <p:spPr>
            <a:xfrm>
              <a:off x="3337255" y="3161233"/>
              <a:ext cx="3380509" cy="2970751"/>
            </a:xfrm>
            <a:prstGeom prst="rect">
              <a:avLst/>
            </a:prstGeom>
          </p:spPr>
        </p:pic>
        <p:sp>
          <p:nvSpPr>
            <p:cNvPr id="20" name="Flecha abajo 19"/>
            <p:cNvSpPr/>
            <p:nvPr/>
          </p:nvSpPr>
          <p:spPr>
            <a:xfrm>
              <a:off x="4832161" y="1991164"/>
              <a:ext cx="390696" cy="3491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21" name="CuadroTexto 20"/>
          <p:cNvSpPr txBox="1"/>
          <p:nvPr/>
        </p:nvSpPr>
        <p:spPr>
          <a:xfrm>
            <a:off x="5506201" y="4002590"/>
            <a:ext cx="802008" cy="338554"/>
          </a:xfrm>
          <a:prstGeom prst="rect">
            <a:avLst/>
          </a:prstGeom>
          <a:noFill/>
        </p:spPr>
        <p:txBody>
          <a:bodyPr wrap="square" rtlCol="0">
            <a:spAutoFit/>
          </a:bodyPr>
          <a:lstStyle/>
          <a:p>
            <a:r>
              <a:rPr lang="es-CO" sz="1600" dirty="0" smtClean="0">
                <a:solidFill>
                  <a:schemeClr val="tx1">
                    <a:lumMod val="85000"/>
                    <a:lumOff val="15000"/>
                  </a:schemeClr>
                </a:solidFill>
              </a:rPr>
              <a:t>V1_M</a:t>
            </a:r>
            <a:endParaRPr lang="es-CO" sz="1600" dirty="0">
              <a:solidFill>
                <a:schemeClr val="tx1">
                  <a:lumMod val="85000"/>
                  <a:lumOff val="15000"/>
                </a:schemeClr>
              </a:solidFill>
            </a:endParaRPr>
          </a:p>
        </p:txBody>
      </p:sp>
      <p:cxnSp>
        <p:nvCxnSpPr>
          <p:cNvPr id="16" name="Conector recto de flecha 15"/>
          <p:cNvCxnSpPr/>
          <p:nvPr/>
        </p:nvCxnSpPr>
        <p:spPr>
          <a:xfrm>
            <a:off x="2893921" y="4221757"/>
            <a:ext cx="2606477" cy="36353"/>
          </a:xfrm>
          <a:prstGeom prst="straightConnector1">
            <a:avLst/>
          </a:prstGeom>
          <a:ln>
            <a:solidFill>
              <a:schemeClr val="accent2">
                <a:alpha val="96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58982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a:blip r:embed="rId3"/>
          <a:stretch>
            <a:fillRect/>
          </a:stretch>
        </p:blipFill>
        <p:spPr>
          <a:xfrm>
            <a:off x="66502" y="120266"/>
            <a:ext cx="575150" cy="505435"/>
          </a:xfrm>
          <a:prstGeom prst="rect">
            <a:avLst/>
          </a:prstGeom>
        </p:spPr>
      </p:pic>
      <p:sp>
        <p:nvSpPr>
          <p:cNvPr id="6" name="Rectángulo 5"/>
          <p:cNvSpPr/>
          <p:nvPr/>
        </p:nvSpPr>
        <p:spPr>
          <a:xfrm>
            <a:off x="641652" y="788908"/>
            <a:ext cx="7038720" cy="646331"/>
          </a:xfrm>
          <a:prstGeom prst="rect">
            <a:avLst/>
          </a:prstGeom>
        </p:spPr>
        <p:txBody>
          <a:bodyPr wrap="square">
            <a:spAutoFit/>
          </a:bodyPr>
          <a:lstStyle/>
          <a:p>
            <a:r>
              <a:rPr lang="es-CO" b="1" dirty="0">
                <a:solidFill>
                  <a:srgbClr val="00B050"/>
                </a:solidFill>
              </a:rPr>
              <a:t>ELIMINAR VARIABLES </a:t>
            </a:r>
            <a:r>
              <a:rPr lang="es-CO" b="1" dirty="0" smtClean="0">
                <a:solidFill>
                  <a:srgbClr val="00B050"/>
                </a:solidFill>
              </a:rPr>
              <a:t>EN data.frame</a:t>
            </a:r>
            <a:r>
              <a:rPr lang="es-CO" b="1" dirty="0">
                <a:solidFill>
                  <a:srgbClr val="00B050"/>
                </a:solidFill>
              </a:rPr>
              <a:t>()</a:t>
            </a:r>
          </a:p>
          <a:p>
            <a:endParaRPr lang="es-CO" b="1" dirty="0" smtClean="0">
              <a:solidFill>
                <a:srgbClr val="00B050"/>
              </a:solidFill>
            </a:endParaRPr>
          </a:p>
        </p:txBody>
      </p:sp>
      <p:grpSp>
        <p:nvGrpSpPr>
          <p:cNvPr id="7" name="Grupo 6"/>
          <p:cNvGrpSpPr/>
          <p:nvPr/>
        </p:nvGrpSpPr>
        <p:grpSpPr>
          <a:xfrm>
            <a:off x="1565807" y="2478995"/>
            <a:ext cx="2381044" cy="2695569"/>
            <a:chOff x="3337255" y="1991164"/>
            <a:chExt cx="3380509" cy="4140820"/>
          </a:xfrm>
        </p:grpSpPr>
        <p:pic>
          <p:nvPicPr>
            <p:cNvPr id="8" name="Imagen 7"/>
            <p:cNvPicPr>
              <a:picLocks noChangeAspect="1"/>
            </p:cNvPicPr>
            <p:nvPr/>
          </p:nvPicPr>
          <p:blipFill>
            <a:blip r:embed="rId3"/>
            <a:stretch>
              <a:fillRect/>
            </a:stretch>
          </p:blipFill>
          <p:spPr>
            <a:xfrm>
              <a:off x="3337255" y="3161233"/>
              <a:ext cx="3380509" cy="2970751"/>
            </a:xfrm>
            <a:prstGeom prst="rect">
              <a:avLst/>
            </a:prstGeom>
          </p:spPr>
        </p:pic>
        <p:sp>
          <p:nvSpPr>
            <p:cNvPr id="10" name="Flecha abajo 9"/>
            <p:cNvSpPr/>
            <p:nvPr/>
          </p:nvSpPr>
          <p:spPr>
            <a:xfrm>
              <a:off x="4832161" y="1991164"/>
              <a:ext cx="390696" cy="3491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11" name="CuadroTexto 10"/>
          <p:cNvSpPr txBox="1"/>
          <p:nvPr/>
        </p:nvSpPr>
        <p:spPr>
          <a:xfrm>
            <a:off x="2329486" y="1990772"/>
            <a:ext cx="1172094" cy="369332"/>
          </a:xfrm>
          <a:prstGeom prst="rect">
            <a:avLst/>
          </a:prstGeom>
          <a:noFill/>
        </p:spPr>
        <p:txBody>
          <a:bodyPr wrap="square" rtlCol="0">
            <a:spAutoFit/>
          </a:bodyPr>
          <a:lstStyle/>
          <a:p>
            <a:r>
              <a:rPr lang="es-CO" b="1" dirty="0" smtClean="0"/>
              <a:t>Variables</a:t>
            </a:r>
            <a:endParaRPr lang="es-CO" b="1" dirty="0"/>
          </a:p>
        </p:txBody>
      </p:sp>
      <p:sp>
        <p:nvSpPr>
          <p:cNvPr id="3" name="CuadroTexto 2"/>
          <p:cNvSpPr txBox="1"/>
          <p:nvPr/>
        </p:nvSpPr>
        <p:spPr>
          <a:xfrm>
            <a:off x="1866122" y="2944055"/>
            <a:ext cx="475861" cy="369332"/>
          </a:xfrm>
          <a:prstGeom prst="rect">
            <a:avLst/>
          </a:prstGeom>
          <a:noFill/>
        </p:spPr>
        <p:txBody>
          <a:bodyPr wrap="square" rtlCol="0">
            <a:spAutoFit/>
          </a:bodyPr>
          <a:lstStyle/>
          <a:p>
            <a:r>
              <a:rPr lang="es-CO" dirty="0" smtClean="0"/>
              <a:t>N1</a:t>
            </a:r>
            <a:endParaRPr lang="es-CO" dirty="0"/>
          </a:p>
        </p:txBody>
      </p:sp>
      <p:sp>
        <p:nvSpPr>
          <p:cNvPr id="26" name="CuadroTexto 25"/>
          <p:cNvSpPr txBox="1"/>
          <p:nvPr/>
        </p:nvSpPr>
        <p:spPr>
          <a:xfrm>
            <a:off x="2618736" y="2944055"/>
            <a:ext cx="475861" cy="369332"/>
          </a:xfrm>
          <a:prstGeom prst="rect">
            <a:avLst/>
          </a:prstGeom>
          <a:noFill/>
        </p:spPr>
        <p:txBody>
          <a:bodyPr wrap="square" rtlCol="0">
            <a:spAutoFit/>
          </a:bodyPr>
          <a:lstStyle/>
          <a:p>
            <a:r>
              <a:rPr lang="es-CO" dirty="0" smtClean="0"/>
              <a:t>N2</a:t>
            </a:r>
            <a:endParaRPr lang="es-CO" dirty="0"/>
          </a:p>
        </p:txBody>
      </p:sp>
      <p:sp>
        <p:nvSpPr>
          <p:cNvPr id="27" name="CuadroTexto 26"/>
          <p:cNvSpPr txBox="1"/>
          <p:nvPr/>
        </p:nvSpPr>
        <p:spPr>
          <a:xfrm>
            <a:off x="3282793" y="2941467"/>
            <a:ext cx="475861" cy="369332"/>
          </a:xfrm>
          <a:prstGeom prst="rect">
            <a:avLst/>
          </a:prstGeom>
          <a:noFill/>
        </p:spPr>
        <p:txBody>
          <a:bodyPr wrap="square" rtlCol="0">
            <a:spAutoFit/>
          </a:bodyPr>
          <a:lstStyle/>
          <a:p>
            <a:r>
              <a:rPr lang="es-CO" dirty="0" smtClean="0"/>
              <a:t>N3</a:t>
            </a:r>
            <a:endParaRPr lang="es-CO" dirty="0"/>
          </a:p>
        </p:txBody>
      </p:sp>
      <p:sp>
        <p:nvSpPr>
          <p:cNvPr id="31" name="CuadroTexto 30"/>
          <p:cNvSpPr txBox="1"/>
          <p:nvPr/>
        </p:nvSpPr>
        <p:spPr>
          <a:xfrm>
            <a:off x="5827037" y="2153293"/>
            <a:ext cx="1172094" cy="369332"/>
          </a:xfrm>
          <a:prstGeom prst="rect">
            <a:avLst/>
          </a:prstGeom>
          <a:noFill/>
        </p:spPr>
        <p:txBody>
          <a:bodyPr wrap="square" rtlCol="0">
            <a:spAutoFit/>
          </a:bodyPr>
          <a:lstStyle/>
          <a:p>
            <a:r>
              <a:rPr lang="es-CO" b="1" dirty="0" smtClean="0"/>
              <a:t>Variables</a:t>
            </a:r>
            <a:endParaRPr lang="es-CO" b="1" dirty="0"/>
          </a:p>
        </p:txBody>
      </p:sp>
      <p:sp>
        <p:nvSpPr>
          <p:cNvPr id="5" name="Flecha derecha 4"/>
          <p:cNvSpPr/>
          <p:nvPr/>
        </p:nvSpPr>
        <p:spPr>
          <a:xfrm>
            <a:off x="4161012" y="3797559"/>
            <a:ext cx="364335" cy="4100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2" name="Conector recto 11"/>
          <p:cNvCxnSpPr/>
          <p:nvPr/>
        </p:nvCxnSpPr>
        <p:spPr>
          <a:xfrm flipH="1">
            <a:off x="2213998" y="4599992"/>
            <a:ext cx="1068795" cy="334062"/>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Conector recto 13"/>
          <p:cNvCxnSpPr/>
          <p:nvPr/>
        </p:nvCxnSpPr>
        <p:spPr>
          <a:xfrm>
            <a:off x="2329486" y="4597404"/>
            <a:ext cx="953307" cy="36150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20" name="Imagen 19"/>
          <p:cNvPicPr>
            <a:picLocks noChangeAspect="1"/>
          </p:cNvPicPr>
          <p:nvPr/>
        </p:nvPicPr>
        <p:blipFill>
          <a:blip r:embed="rId4"/>
          <a:stretch>
            <a:fillRect/>
          </a:stretch>
        </p:blipFill>
        <p:spPr>
          <a:xfrm>
            <a:off x="4887661" y="2927925"/>
            <a:ext cx="2571750" cy="1647825"/>
          </a:xfrm>
          <a:prstGeom prst="rect">
            <a:avLst/>
          </a:prstGeom>
        </p:spPr>
      </p:pic>
      <p:sp>
        <p:nvSpPr>
          <p:cNvPr id="24" name="Flecha abajo 23"/>
          <p:cNvSpPr/>
          <p:nvPr/>
        </p:nvSpPr>
        <p:spPr>
          <a:xfrm>
            <a:off x="6173536" y="2522625"/>
            <a:ext cx="275185" cy="2272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7876582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a:blip r:embed="rId3"/>
          <a:stretch>
            <a:fillRect/>
          </a:stretch>
        </p:blipFill>
        <p:spPr>
          <a:xfrm>
            <a:off x="66502" y="120266"/>
            <a:ext cx="575150" cy="505435"/>
          </a:xfrm>
          <a:prstGeom prst="rect">
            <a:avLst/>
          </a:prstGeom>
        </p:spPr>
      </p:pic>
      <p:sp>
        <p:nvSpPr>
          <p:cNvPr id="6" name="Rectángulo 5"/>
          <p:cNvSpPr/>
          <p:nvPr/>
        </p:nvSpPr>
        <p:spPr>
          <a:xfrm>
            <a:off x="641652" y="788908"/>
            <a:ext cx="7038720" cy="646331"/>
          </a:xfrm>
          <a:prstGeom prst="rect">
            <a:avLst/>
          </a:prstGeom>
        </p:spPr>
        <p:txBody>
          <a:bodyPr wrap="square">
            <a:spAutoFit/>
          </a:bodyPr>
          <a:lstStyle/>
          <a:p>
            <a:r>
              <a:rPr lang="es-CO" b="1" dirty="0">
                <a:solidFill>
                  <a:srgbClr val="00B050"/>
                </a:solidFill>
              </a:rPr>
              <a:t>ADICIONAR </a:t>
            </a:r>
            <a:r>
              <a:rPr lang="es-CO" b="1" dirty="0" smtClean="0">
                <a:solidFill>
                  <a:srgbClr val="00B050"/>
                </a:solidFill>
              </a:rPr>
              <a:t>VARIABLES EN </a:t>
            </a:r>
            <a:r>
              <a:rPr lang="es-CO" b="1" dirty="0">
                <a:solidFill>
                  <a:srgbClr val="00B050"/>
                </a:solidFill>
              </a:rPr>
              <a:t>data.frame()</a:t>
            </a:r>
          </a:p>
          <a:p>
            <a:endParaRPr lang="es-CO" b="1" dirty="0" smtClean="0">
              <a:solidFill>
                <a:srgbClr val="00B050"/>
              </a:solidFill>
            </a:endParaRPr>
          </a:p>
        </p:txBody>
      </p:sp>
      <p:grpSp>
        <p:nvGrpSpPr>
          <p:cNvPr id="7" name="Grupo 6"/>
          <p:cNvGrpSpPr/>
          <p:nvPr/>
        </p:nvGrpSpPr>
        <p:grpSpPr>
          <a:xfrm>
            <a:off x="1565807" y="2478995"/>
            <a:ext cx="2381044" cy="2695569"/>
            <a:chOff x="3337255" y="1991164"/>
            <a:chExt cx="3380509" cy="4140820"/>
          </a:xfrm>
        </p:grpSpPr>
        <p:pic>
          <p:nvPicPr>
            <p:cNvPr id="8" name="Imagen 7"/>
            <p:cNvPicPr>
              <a:picLocks noChangeAspect="1"/>
            </p:cNvPicPr>
            <p:nvPr/>
          </p:nvPicPr>
          <p:blipFill>
            <a:blip r:embed="rId3"/>
            <a:stretch>
              <a:fillRect/>
            </a:stretch>
          </p:blipFill>
          <p:spPr>
            <a:xfrm>
              <a:off x="3337255" y="3161233"/>
              <a:ext cx="3380509" cy="2970751"/>
            </a:xfrm>
            <a:prstGeom prst="rect">
              <a:avLst/>
            </a:prstGeom>
          </p:spPr>
        </p:pic>
        <p:sp>
          <p:nvSpPr>
            <p:cNvPr id="10" name="Flecha abajo 9"/>
            <p:cNvSpPr/>
            <p:nvPr/>
          </p:nvSpPr>
          <p:spPr>
            <a:xfrm>
              <a:off x="4832161" y="1991164"/>
              <a:ext cx="390696" cy="3491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11" name="CuadroTexto 10"/>
          <p:cNvSpPr txBox="1"/>
          <p:nvPr/>
        </p:nvSpPr>
        <p:spPr>
          <a:xfrm>
            <a:off x="2329486" y="1990772"/>
            <a:ext cx="1172094" cy="369332"/>
          </a:xfrm>
          <a:prstGeom prst="rect">
            <a:avLst/>
          </a:prstGeom>
          <a:noFill/>
        </p:spPr>
        <p:txBody>
          <a:bodyPr wrap="square" rtlCol="0">
            <a:spAutoFit/>
          </a:bodyPr>
          <a:lstStyle/>
          <a:p>
            <a:r>
              <a:rPr lang="es-CO" b="1" dirty="0" smtClean="0"/>
              <a:t>Variables</a:t>
            </a:r>
            <a:endParaRPr lang="es-CO" b="1" dirty="0"/>
          </a:p>
        </p:txBody>
      </p:sp>
      <p:sp>
        <p:nvSpPr>
          <p:cNvPr id="3" name="CuadroTexto 2"/>
          <p:cNvSpPr txBox="1"/>
          <p:nvPr/>
        </p:nvSpPr>
        <p:spPr>
          <a:xfrm>
            <a:off x="1866122" y="2944055"/>
            <a:ext cx="475861" cy="369332"/>
          </a:xfrm>
          <a:prstGeom prst="rect">
            <a:avLst/>
          </a:prstGeom>
          <a:noFill/>
        </p:spPr>
        <p:txBody>
          <a:bodyPr wrap="square" rtlCol="0">
            <a:spAutoFit/>
          </a:bodyPr>
          <a:lstStyle/>
          <a:p>
            <a:r>
              <a:rPr lang="es-CO" dirty="0" smtClean="0"/>
              <a:t>N1</a:t>
            </a:r>
            <a:endParaRPr lang="es-CO" dirty="0"/>
          </a:p>
        </p:txBody>
      </p:sp>
      <p:sp>
        <p:nvSpPr>
          <p:cNvPr id="26" name="CuadroTexto 25"/>
          <p:cNvSpPr txBox="1"/>
          <p:nvPr/>
        </p:nvSpPr>
        <p:spPr>
          <a:xfrm>
            <a:off x="2618736" y="2944055"/>
            <a:ext cx="475861" cy="369332"/>
          </a:xfrm>
          <a:prstGeom prst="rect">
            <a:avLst/>
          </a:prstGeom>
          <a:noFill/>
        </p:spPr>
        <p:txBody>
          <a:bodyPr wrap="square" rtlCol="0">
            <a:spAutoFit/>
          </a:bodyPr>
          <a:lstStyle/>
          <a:p>
            <a:r>
              <a:rPr lang="es-CO" dirty="0" smtClean="0"/>
              <a:t>N2</a:t>
            </a:r>
            <a:endParaRPr lang="es-CO" dirty="0"/>
          </a:p>
        </p:txBody>
      </p:sp>
      <p:sp>
        <p:nvSpPr>
          <p:cNvPr id="27" name="CuadroTexto 26"/>
          <p:cNvSpPr txBox="1"/>
          <p:nvPr/>
        </p:nvSpPr>
        <p:spPr>
          <a:xfrm>
            <a:off x="3282793" y="2941467"/>
            <a:ext cx="475861" cy="369332"/>
          </a:xfrm>
          <a:prstGeom prst="rect">
            <a:avLst/>
          </a:prstGeom>
          <a:noFill/>
        </p:spPr>
        <p:txBody>
          <a:bodyPr wrap="square" rtlCol="0">
            <a:spAutoFit/>
          </a:bodyPr>
          <a:lstStyle/>
          <a:p>
            <a:r>
              <a:rPr lang="es-CO" dirty="0" smtClean="0"/>
              <a:t>N3</a:t>
            </a:r>
            <a:endParaRPr lang="es-CO" dirty="0"/>
          </a:p>
        </p:txBody>
      </p:sp>
      <p:sp>
        <p:nvSpPr>
          <p:cNvPr id="31" name="CuadroTexto 30"/>
          <p:cNvSpPr txBox="1"/>
          <p:nvPr/>
        </p:nvSpPr>
        <p:spPr>
          <a:xfrm>
            <a:off x="5862674" y="2026016"/>
            <a:ext cx="1172094" cy="369332"/>
          </a:xfrm>
          <a:prstGeom prst="rect">
            <a:avLst/>
          </a:prstGeom>
          <a:noFill/>
        </p:spPr>
        <p:txBody>
          <a:bodyPr wrap="square" rtlCol="0">
            <a:spAutoFit/>
          </a:bodyPr>
          <a:lstStyle/>
          <a:p>
            <a:r>
              <a:rPr lang="es-CO" b="1" dirty="0" smtClean="0"/>
              <a:t>Variables</a:t>
            </a:r>
            <a:endParaRPr lang="es-CO" b="1" dirty="0"/>
          </a:p>
        </p:txBody>
      </p:sp>
      <p:sp>
        <p:nvSpPr>
          <p:cNvPr id="5" name="Flecha derecha 4"/>
          <p:cNvSpPr/>
          <p:nvPr/>
        </p:nvSpPr>
        <p:spPr>
          <a:xfrm>
            <a:off x="4198334" y="3816220"/>
            <a:ext cx="364335" cy="4100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Flecha abajo 23"/>
          <p:cNvSpPr/>
          <p:nvPr/>
        </p:nvSpPr>
        <p:spPr>
          <a:xfrm>
            <a:off x="6173536" y="2522625"/>
            <a:ext cx="275185" cy="2272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9" name="Imagen 8"/>
          <p:cNvPicPr>
            <a:picLocks noChangeAspect="1"/>
          </p:cNvPicPr>
          <p:nvPr/>
        </p:nvPicPr>
        <p:blipFill>
          <a:blip r:embed="rId4"/>
          <a:stretch>
            <a:fillRect/>
          </a:stretch>
        </p:blipFill>
        <p:spPr>
          <a:xfrm>
            <a:off x="4699464" y="2891957"/>
            <a:ext cx="2524125" cy="2200275"/>
          </a:xfrm>
          <a:prstGeom prst="rect">
            <a:avLst/>
          </a:prstGeom>
        </p:spPr>
      </p:pic>
      <p:pic>
        <p:nvPicPr>
          <p:cNvPr id="13" name="Imagen 12"/>
          <p:cNvPicPr>
            <a:picLocks noChangeAspect="1"/>
          </p:cNvPicPr>
          <p:nvPr/>
        </p:nvPicPr>
        <p:blipFill>
          <a:blip r:embed="rId5"/>
          <a:stretch>
            <a:fillRect/>
          </a:stretch>
        </p:blipFill>
        <p:spPr>
          <a:xfrm>
            <a:off x="7223589" y="3203357"/>
            <a:ext cx="1485900" cy="1838325"/>
          </a:xfrm>
          <a:prstGeom prst="rect">
            <a:avLst/>
          </a:prstGeom>
        </p:spPr>
      </p:pic>
      <p:sp>
        <p:nvSpPr>
          <p:cNvPr id="21" name="CuadroTexto 20"/>
          <p:cNvSpPr txBox="1"/>
          <p:nvPr/>
        </p:nvSpPr>
        <p:spPr>
          <a:xfrm>
            <a:off x="7360384" y="2891424"/>
            <a:ext cx="475861" cy="369332"/>
          </a:xfrm>
          <a:prstGeom prst="rect">
            <a:avLst/>
          </a:prstGeom>
          <a:noFill/>
        </p:spPr>
        <p:txBody>
          <a:bodyPr wrap="square" rtlCol="0">
            <a:spAutoFit/>
          </a:bodyPr>
          <a:lstStyle/>
          <a:p>
            <a:r>
              <a:rPr lang="es-CO" dirty="0" smtClean="0">
                <a:solidFill>
                  <a:srgbClr val="FF0000"/>
                </a:solidFill>
              </a:rPr>
              <a:t>N4</a:t>
            </a:r>
            <a:endParaRPr lang="es-CO" dirty="0">
              <a:solidFill>
                <a:srgbClr val="FF0000"/>
              </a:solidFill>
            </a:endParaRPr>
          </a:p>
        </p:txBody>
      </p:sp>
      <p:sp>
        <p:nvSpPr>
          <p:cNvPr id="22" name="CuadroTexto 21"/>
          <p:cNvSpPr txBox="1"/>
          <p:nvPr/>
        </p:nvSpPr>
        <p:spPr>
          <a:xfrm>
            <a:off x="8003975" y="2891957"/>
            <a:ext cx="475861" cy="369332"/>
          </a:xfrm>
          <a:prstGeom prst="rect">
            <a:avLst/>
          </a:prstGeom>
          <a:noFill/>
        </p:spPr>
        <p:txBody>
          <a:bodyPr wrap="square" rtlCol="0">
            <a:spAutoFit/>
          </a:bodyPr>
          <a:lstStyle/>
          <a:p>
            <a:r>
              <a:rPr lang="es-CO" dirty="0" smtClean="0">
                <a:solidFill>
                  <a:srgbClr val="FF0000"/>
                </a:solidFill>
              </a:rPr>
              <a:t>N5</a:t>
            </a:r>
            <a:endParaRPr lang="es-CO" dirty="0">
              <a:solidFill>
                <a:srgbClr val="FF0000"/>
              </a:solidFill>
            </a:endParaRPr>
          </a:p>
        </p:txBody>
      </p:sp>
    </p:spTree>
    <p:extLst>
      <p:ext uri="{BB962C8B-B14F-4D97-AF65-F5344CB8AC3E}">
        <p14:creationId xmlns:p14="http://schemas.microsoft.com/office/powerpoint/2010/main" val="36460981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a:blip r:embed="rId3"/>
          <a:stretch>
            <a:fillRect/>
          </a:stretch>
        </p:blipFill>
        <p:spPr>
          <a:xfrm>
            <a:off x="66502" y="120266"/>
            <a:ext cx="575150" cy="505435"/>
          </a:xfrm>
          <a:prstGeom prst="rect">
            <a:avLst/>
          </a:prstGeom>
        </p:spPr>
      </p:pic>
      <p:sp>
        <p:nvSpPr>
          <p:cNvPr id="6" name="Rectángulo 5"/>
          <p:cNvSpPr/>
          <p:nvPr/>
        </p:nvSpPr>
        <p:spPr>
          <a:xfrm>
            <a:off x="641652" y="788908"/>
            <a:ext cx="7038720" cy="369332"/>
          </a:xfrm>
          <a:prstGeom prst="rect">
            <a:avLst/>
          </a:prstGeom>
        </p:spPr>
        <p:txBody>
          <a:bodyPr wrap="square">
            <a:spAutoFit/>
          </a:bodyPr>
          <a:lstStyle/>
          <a:p>
            <a:r>
              <a:rPr lang="es-CO" b="1" dirty="0">
                <a:solidFill>
                  <a:srgbClr val="00B050"/>
                </a:solidFill>
              </a:rPr>
              <a:t>ADICIONAR INDIVIDUOS </a:t>
            </a:r>
            <a:r>
              <a:rPr lang="es-CO" b="1" dirty="0" smtClean="0">
                <a:solidFill>
                  <a:srgbClr val="00B050"/>
                </a:solidFill>
              </a:rPr>
              <a:t>EN data.frame()</a:t>
            </a:r>
          </a:p>
        </p:txBody>
      </p:sp>
      <p:grpSp>
        <p:nvGrpSpPr>
          <p:cNvPr id="7" name="Grupo 6"/>
          <p:cNvGrpSpPr/>
          <p:nvPr/>
        </p:nvGrpSpPr>
        <p:grpSpPr>
          <a:xfrm>
            <a:off x="1565807" y="2478995"/>
            <a:ext cx="2381044" cy="2695569"/>
            <a:chOff x="3337255" y="1991164"/>
            <a:chExt cx="3380509" cy="4140820"/>
          </a:xfrm>
        </p:grpSpPr>
        <p:pic>
          <p:nvPicPr>
            <p:cNvPr id="8" name="Imagen 7"/>
            <p:cNvPicPr>
              <a:picLocks noChangeAspect="1"/>
            </p:cNvPicPr>
            <p:nvPr/>
          </p:nvPicPr>
          <p:blipFill>
            <a:blip r:embed="rId3"/>
            <a:stretch>
              <a:fillRect/>
            </a:stretch>
          </p:blipFill>
          <p:spPr>
            <a:xfrm>
              <a:off x="3337255" y="3161233"/>
              <a:ext cx="3380509" cy="2970751"/>
            </a:xfrm>
            <a:prstGeom prst="rect">
              <a:avLst/>
            </a:prstGeom>
          </p:spPr>
        </p:pic>
        <p:sp>
          <p:nvSpPr>
            <p:cNvPr id="10" name="Flecha abajo 9"/>
            <p:cNvSpPr/>
            <p:nvPr/>
          </p:nvSpPr>
          <p:spPr>
            <a:xfrm>
              <a:off x="4832161" y="1991164"/>
              <a:ext cx="390696" cy="3491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11" name="CuadroTexto 10"/>
          <p:cNvSpPr txBox="1"/>
          <p:nvPr/>
        </p:nvSpPr>
        <p:spPr>
          <a:xfrm>
            <a:off x="2329486" y="1990772"/>
            <a:ext cx="1172094" cy="369332"/>
          </a:xfrm>
          <a:prstGeom prst="rect">
            <a:avLst/>
          </a:prstGeom>
          <a:noFill/>
        </p:spPr>
        <p:txBody>
          <a:bodyPr wrap="square" rtlCol="0">
            <a:spAutoFit/>
          </a:bodyPr>
          <a:lstStyle/>
          <a:p>
            <a:r>
              <a:rPr lang="es-CO" b="1" dirty="0" smtClean="0"/>
              <a:t>Variables</a:t>
            </a:r>
            <a:endParaRPr lang="es-CO" b="1" dirty="0"/>
          </a:p>
        </p:txBody>
      </p:sp>
      <p:sp>
        <p:nvSpPr>
          <p:cNvPr id="3" name="CuadroTexto 2"/>
          <p:cNvSpPr txBox="1"/>
          <p:nvPr/>
        </p:nvSpPr>
        <p:spPr>
          <a:xfrm>
            <a:off x="1866122" y="2944055"/>
            <a:ext cx="475861" cy="369332"/>
          </a:xfrm>
          <a:prstGeom prst="rect">
            <a:avLst/>
          </a:prstGeom>
          <a:noFill/>
        </p:spPr>
        <p:txBody>
          <a:bodyPr wrap="square" rtlCol="0">
            <a:spAutoFit/>
          </a:bodyPr>
          <a:lstStyle/>
          <a:p>
            <a:r>
              <a:rPr lang="es-CO" dirty="0" smtClean="0"/>
              <a:t>N1</a:t>
            </a:r>
            <a:endParaRPr lang="es-CO" dirty="0"/>
          </a:p>
        </p:txBody>
      </p:sp>
      <p:sp>
        <p:nvSpPr>
          <p:cNvPr id="26" name="CuadroTexto 25"/>
          <p:cNvSpPr txBox="1"/>
          <p:nvPr/>
        </p:nvSpPr>
        <p:spPr>
          <a:xfrm>
            <a:off x="2618736" y="2944055"/>
            <a:ext cx="475861" cy="369332"/>
          </a:xfrm>
          <a:prstGeom prst="rect">
            <a:avLst/>
          </a:prstGeom>
          <a:noFill/>
        </p:spPr>
        <p:txBody>
          <a:bodyPr wrap="square" rtlCol="0">
            <a:spAutoFit/>
          </a:bodyPr>
          <a:lstStyle/>
          <a:p>
            <a:r>
              <a:rPr lang="es-CO" dirty="0" smtClean="0"/>
              <a:t>N2</a:t>
            </a:r>
            <a:endParaRPr lang="es-CO" dirty="0"/>
          </a:p>
        </p:txBody>
      </p:sp>
      <p:sp>
        <p:nvSpPr>
          <p:cNvPr id="27" name="CuadroTexto 26"/>
          <p:cNvSpPr txBox="1"/>
          <p:nvPr/>
        </p:nvSpPr>
        <p:spPr>
          <a:xfrm>
            <a:off x="3282793" y="2941467"/>
            <a:ext cx="475861" cy="369332"/>
          </a:xfrm>
          <a:prstGeom prst="rect">
            <a:avLst/>
          </a:prstGeom>
          <a:noFill/>
        </p:spPr>
        <p:txBody>
          <a:bodyPr wrap="square" rtlCol="0">
            <a:spAutoFit/>
          </a:bodyPr>
          <a:lstStyle/>
          <a:p>
            <a:r>
              <a:rPr lang="es-CO" dirty="0" smtClean="0"/>
              <a:t>N3</a:t>
            </a:r>
            <a:endParaRPr lang="es-CO" dirty="0"/>
          </a:p>
        </p:txBody>
      </p:sp>
      <p:sp>
        <p:nvSpPr>
          <p:cNvPr id="31" name="CuadroTexto 30"/>
          <p:cNvSpPr txBox="1"/>
          <p:nvPr/>
        </p:nvSpPr>
        <p:spPr>
          <a:xfrm>
            <a:off x="6149919" y="2039655"/>
            <a:ext cx="1172094" cy="369332"/>
          </a:xfrm>
          <a:prstGeom prst="rect">
            <a:avLst/>
          </a:prstGeom>
          <a:noFill/>
        </p:spPr>
        <p:txBody>
          <a:bodyPr wrap="square" rtlCol="0">
            <a:spAutoFit/>
          </a:bodyPr>
          <a:lstStyle/>
          <a:p>
            <a:r>
              <a:rPr lang="es-CO" b="1" dirty="0" smtClean="0"/>
              <a:t>Variables</a:t>
            </a:r>
            <a:endParaRPr lang="es-CO" b="1" dirty="0"/>
          </a:p>
        </p:txBody>
      </p:sp>
      <p:sp>
        <p:nvSpPr>
          <p:cNvPr id="5" name="Flecha derecha 4"/>
          <p:cNvSpPr/>
          <p:nvPr/>
        </p:nvSpPr>
        <p:spPr>
          <a:xfrm>
            <a:off x="4198334" y="3816220"/>
            <a:ext cx="364335" cy="4100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Flecha abajo 23"/>
          <p:cNvSpPr/>
          <p:nvPr/>
        </p:nvSpPr>
        <p:spPr>
          <a:xfrm>
            <a:off x="6598373" y="2408987"/>
            <a:ext cx="275185" cy="2272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9" name="Imagen 8"/>
          <p:cNvPicPr>
            <a:picLocks noChangeAspect="1"/>
          </p:cNvPicPr>
          <p:nvPr/>
        </p:nvPicPr>
        <p:blipFill>
          <a:blip r:embed="rId4"/>
          <a:stretch>
            <a:fillRect/>
          </a:stretch>
        </p:blipFill>
        <p:spPr>
          <a:xfrm>
            <a:off x="5473905" y="2749902"/>
            <a:ext cx="2524125" cy="2200275"/>
          </a:xfrm>
          <a:prstGeom prst="rect">
            <a:avLst/>
          </a:prstGeom>
        </p:spPr>
      </p:pic>
      <p:pic>
        <p:nvPicPr>
          <p:cNvPr id="12" name="Imagen 11"/>
          <p:cNvPicPr>
            <a:picLocks noChangeAspect="1"/>
          </p:cNvPicPr>
          <p:nvPr/>
        </p:nvPicPr>
        <p:blipFill>
          <a:blip r:embed="rId5"/>
          <a:stretch>
            <a:fillRect/>
          </a:stretch>
        </p:blipFill>
        <p:spPr>
          <a:xfrm>
            <a:off x="5659640" y="4950177"/>
            <a:ext cx="2152650" cy="1133475"/>
          </a:xfrm>
          <a:prstGeom prst="rect">
            <a:avLst/>
          </a:prstGeom>
        </p:spPr>
      </p:pic>
    </p:spTree>
    <p:extLst>
      <p:ext uri="{BB962C8B-B14F-4D97-AF65-F5344CB8AC3E}">
        <p14:creationId xmlns:p14="http://schemas.microsoft.com/office/powerpoint/2010/main" val="6141188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a:blip r:embed="rId3"/>
          <a:stretch>
            <a:fillRect/>
          </a:stretch>
        </p:blipFill>
        <p:spPr>
          <a:xfrm>
            <a:off x="66502" y="120266"/>
            <a:ext cx="575150" cy="505435"/>
          </a:xfrm>
          <a:prstGeom prst="rect">
            <a:avLst/>
          </a:prstGeom>
        </p:spPr>
      </p:pic>
      <p:sp>
        <p:nvSpPr>
          <p:cNvPr id="6" name="Rectángulo 5"/>
          <p:cNvSpPr/>
          <p:nvPr/>
        </p:nvSpPr>
        <p:spPr>
          <a:xfrm>
            <a:off x="641652" y="788908"/>
            <a:ext cx="7038720" cy="369332"/>
          </a:xfrm>
          <a:prstGeom prst="rect">
            <a:avLst/>
          </a:prstGeom>
        </p:spPr>
        <p:txBody>
          <a:bodyPr wrap="square">
            <a:spAutoFit/>
          </a:bodyPr>
          <a:lstStyle/>
          <a:p>
            <a:r>
              <a:rPr lang="es-CO" b="1" dirty="0" smtClean="0">
                <a:solidFill>
                  <a:srgbClr val="00B050"/>
                </a:solidFill>
              </a:rPr>
              <a:t>FUNCIONES ÚTILES PARA GESTIONAR data.frame() EN R</a:t>
            </a:r>
          </a:p>
        </p:txBody>
      </p:sp>
      <p:sp>
        <p:nvSpPr>
          <p:cNvPr id="13" name="Rectangle 1"/>
          <p:cNvSpPr>
            <a:spLocks noChangeArrowheads="1"/>
          </p:cNvSpPr>
          <p:nvPr/>
        </p:nvSpPr>
        <p:spPr bwMode="auto">
          <a:xfrm>
            <a:off x="925890" y="1543182"/>
            <a:ext cx="10476117" cy="4154984"/>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s-CO" altLang="es-CO" sz="1400" b="1" i="1" u="none" strike="noStrike" cap="none" normalizeH="0" baseline="0" dirty="0" smtClean="0">
                <a:ln>
                  <a:noFill/>
                </a:ln>
                <a:solidFill>
                  <a:srgbClr val="333333"/>
                </a:solidFill>
                <a:effectLst/>
                <a:latin typeface="Helvetica Neue"/>
              </a:rPr>
              <a:t/>
            </a:r>
            <a:br>
              <a:rPr kumimoji="0" lang="es-CO" altLang="es-CO" sz="1400" b="1" i="1" u="none" strike="noStrike" cap="none" normalizeH="0" baseline="0" dirty="0" smtClean="0">
                <a:ln>
                  <a:noFill/>
                </a:ln>
                <a:solidFill>
                  <a:srgbClr val="333333"/>
                </a:solidFill>
                <a:effectLst/>
                <a:latin typeface="Helvetica Neue"/>
              </a:rPr>
            </a:br>
            <a:r>
              <a:rPr kumimoji="0" lang="es-CO" altLang="es-CO" sz="1600" b="1" i="1" u="none" strike="noStrike" cap="none" normalizeH="0" baseline="0" dirty="0" smtClean="0">
                <a:ln>
                  <a:noFill/>
                </a:ln>
                <a:solidFill>
                  <a:srgbClr val="333333"/>
                </a:solidFill>
                <a:effectLst/>
                <a:latin typeface="Helvetica Neue"/>
              </a:rPr>
              <a:t>1. </a:t>
            </a:r>
            <a:r>
              <a:rPr kumimoji="0" lang="es-CO" altLang="es-CO" sz="1600" b="1" i="1" u="none" strike="noStrike" cap="none" normalizeH="0" baseline="0" dirty="0" err="1" smtClean="0">
                <a:ln>
                  <a:noFill/>
                </a:ln>
                <a:solidFill>
                  <a:srgbClr val="333333"/>
                </a:solidFill>
                <a:effectLst/>
                <a:latin typeface="Helvetica Neue"/>
              </a:rPr>
              <a:t>class</a:t>
            </a:r>
            <a:r>
              <a:rPr kumimoji="0" lang="es-CO" altLang="es-CO" sz="1600" b="1" i="1" u="none" strike="noStrike" cap="none" normalizeH="0" baseline="0" dirty="0" smtClean="0">
                <a:ln>
                  <a:noFill/>
                </a:ln>
                <a:solidFill>
                  <a:srgbClr val="333333"/>
                </a:solidFill>
                <a:effectLst/>
                <a:latin typeface="Helvetica Neue"/>
              </a:rPr>
              <a:t>()</a:t>
            </a:r>
            <a:r>
              <a:rPr kumimoji="0" lang="es-CO" altLang="es-CO" sz="1600" b="0" i="0" u="none" strike="noStrike" cap="none" normalizeH="0" baseline="0" dirty="0" smtClean="0">
                <a:ln>
                  <a:noFill/>
                </a:ln>
                <a:solidFill>
                  <a:srgbClr val="333333"/>
                </a:solidFill>
                <a:effectLst/>
                <a:latin typeface="Helvetica Neue"/>
              </a:rPr>
              <a:t>: Verifica si el tipo de objeto o estructura de datos es un </a:t>
            </a:r>
            <a:r>
              <a:rPr kumimoji="0" lang="es-CO" altLang="es-CO" sz="1600" b="0" i="0" u="none" strike="noStrike" cap="none" normalizeH="0" baseline="0" dirty="0" smtClean="0">
                <a:ln>
                  <a:noFill/>
                </a:ln>
                <a:solidFill>
                  <a:srgbClr val="333333"/>
                </a:solidFill>
                <a:effectLst/>
                <a:latin typeface="Consolas" panose="020B0609020204030204" pitchFamily="49" charset="0"/>
              </a:rPr>
              <a:t>data.frame</a:t>
            </a:r>
            <a:r>
              <a:rPr kumimoji="0" lang="es-CO" altLang="es-CO" sz="1600" b="0" i="0" u="none" strike="noStrike" cap="none" normalizeH="0" baseline="0" dirty="0" smtClean="0">
                <a:ln>
                  <a:noFill/>
                </a:ln>
                <a:solidFill>
                  <a:srgbClr val="333333"/>
                </a:solidFill>
                <a:effectLst/>
                <a:latin typeface="Helvetica Neue"/>
              </a:rPr>
              <a:t>.</a:t>
            </a:r>
          </a:p>
          <a:p>
            <a:pPr marL="0" marR="0" lvl="0" indent="0" algn="l" defTabSz="914400" rtl="0" eaLnBrk="0" fontAlgn="base" latinLnBrk="0" hangingPunct="0">
              <a:lnSpc>
                <a:spcPct val="100000"/>
              </a:lnSpc>
              <a:spcBef>
                <a:spcPct val="0"/>
              </a:spcBef>
              <a:spcAft>
                <a:spcPct val="0"/>
              </a:spcAft>
              <a:buClrTx/>
              <a:buSzTx/>
              <a:tabLst/>
            </a:pPr>
            <a:r>
              <a:rPr kumimoji="0" lang="es-CO" altLang="es-CO" sz="1600" b="1" i="1" u="none" strike="noStrike" cap="none" normalizeH="0" baseline="0" dirty="0" smtClean="0">
                <a:ln>
                  <a:noFill/>
                </a:ln>
                <a:solidFill>
                  <a:srgbClr val="333333"/>
                </a:solidFill>
                <a:effectLst/>
                <a:latin typeface="Helvetica Neue"/>
              </a:rPr>
              <a:t>2. </a:t>
            </a:r>
            <a:r>
              <a:rPr kumimoji="0" lang="es-CO" altLang="es-CO" sz="1600" b="1" i="1" u="none" strike="noStrike" cap="none" normalizeH="0" baseline="0" dirty="0" err="1" smtClean="0">
                <a:ln>
                  <a:noFill/>
                </a:ln>
                <a:solidFill>
                  <a:srgbClr val="333333"/>
                </a:solidFill>
                <a:effectLst/>
                <a:latin typeface="Helvetica Neue"/>
              </a:rPr>
              <a:t>names</a:t>
            </a:r>
            <a:r>
              <a:rPr kumimoji="0" lang="es-CO" altLang="es-CO" sz="1600" b="1" i="1" u="none" strike="noStrike" cap="none" normalizeH="0" baseline="0" dirty="0" smtClean="0">
                <a:ln>
                  <a:noFill/>
                </a:ln>
                <a:solidFill>
                  <a:srgbClr val="333333"/>
                </a:solidFill>
                <a:effectLst/>
                <a:latin typeface="Helvetica Neue"/>
              </a:rPr>
              <a:t>()</a:t>
            </a:r>
            <a:r>
              <a:rPr kumimoji="0" lang="es-CO" altLang="es-CO" sz="1600" b="0" i="0" u="none" strike="noStrike" cap="none" normalizeH="0" baseline="0" dirty="0" smtClean="0">
                <a:ln>
                  <a:noFill/>
                </a:ln>
                <a:solidFill>
                  <a:srgbClr val="333333"/>
                </a:solidFill>
                <a:effectLst/>
                <a:latin typeface="Helvetica Neue"/>
              </a:rPr>
              <a:t>: Retorna un vector de tipo </a:t>
            </a:r>
            <a:r>
              <a:rPr kumimoji="0" lang="es-CO" altLang="es-CO" sz="1600" b="0" i="0" u="none" strike="noStrike" cap="none" normalizeH="0" baseline="0" dirty="0" err="1" smtClean="0">
                <a:ln>
                  <a:noFill/>
                </a:ln>
                <a:solidFill>
                  <a:srgbClr val="333333"/>
                </a:solidFill>
                <a:effectLst/>
                <a:latin typeface="Helvetica Neue"/>
              </a:rPr>
              <a:t>caracter</a:t>
            </a:r>
            <a:r>
              <a:rPr kumimoji="0" lang="es-CO" altLang="es-CO" sz="1600" b="0" i="0" u="none" strike="noStrike" cap="none" normalizeH="0" baseline="0" dirty="0" smtClean="0">
                <a:ln>
                  <a:noFill/>
                </a:ln>
                <a:solidFill>
                  <a:srgbClr val="333333"/>
                </a:solidFill>
                <a:effectLst/>
                <a:latin typeface="Helvetica Neue"/>
              </a:rPr>
              <a:t> o textual con los nombres de las variables de un </a:t>
            </a:r>
            <a:r>
              <a:rPr kumimoji="0" lang="es-CO" altLang="es-CO" sz="1600" b="0" i="0" u="none" strike="noStrike" cap="none" normalizeH="0" baseline="0" dirty="0" smtClean="0">
                <a:ln>
                  <a:noFill/>
                </a:ln>
                <a:solidFill>
                  <a:srgbClr val="333333"/>
                </a:solidFill>
                <a:effectLst/>
                <a:latin typeface="Consolas" panose="020B0609020204030204" pitchFamily="49" charset="0"/>
              </a:rPr>
              <a:t>data.frame</a:t>
            </a:r>
            <a:r>
              <a:rPr kumimoji="0" lang="es-CO" altLang="es-CO" sz="1600" b="0" i="0" u="none" strike="noStrike" cap="none" normalizeH="0" baseline="0" dirty="0" smtClean="0">
                <a:ln>
                  <a:noFill/>
                </a:ln>
                <a:solidFill>
                  <a:srgbClr val="333333"/>
                </a:solidFill>
                <a:effectLst/>
                <a:latin typeface="Helvetica Neue"/>
              </a:rPr>
              <a:t>.</a:t>
            </a:r>
          </a:p>
          <a:p>
            <a:pPr marL="0" marR="0" lvl="0" indent="0" algn="l" defTabSz="914400" rtl="0" eaLnBrk="0" fontAlgn="base" latinLnBrk="0" hangingPunct="0">
              <a:lnSpc>
                <a:spcPct val="100000"/>
              </a:lnSpc>
              <a:spcBef>
                <a:spcPct val="0"/>
              </a:spcBef>
              <a:spcAft>
                <a:spcPct val="0"/>
              </a:spcAft>
              <a:buClrTx/>
              <a:buSzTx/>
              <a:tabLst/>
            </a:pPr>
            <a:r>
              <a:rPr kumimoji="0" lang="es-CO" altLang="es-CO" sz="1600" b="1" i="1" u="none" strike="noStrike" cap="none" normalizeH="0" baseline="0" dirty="0" smtClean="0">
                <a:ln>
                  <a:noFill/>
                </a:ln>
                <a:solidFill>
                  <a:srgbClr val="333333"/>
                </a:solidFill>
                <a:effectLst/>
                <a:latin typeface="Helvetica Neue"/>
              </a:rPr>
              <a:t>3. </a:t>
            </a:r>
            <a:r>
              <a:rPr kumimoji="0" lang="es-CO" altLang="es-CO" sz="1600" b="1" i="1" u="none" strike="noStrike" cap="none" normalizeH="0" baseline="0" dirty="0" err="1" smtClean="0">
                <a:ln>
                  <a:noFill/>
                </a:ln>
                <a:solidFill>
                  <a:srgbClr val="333333"/>
                </a:solidFill>
                <a:effectLst/>
                <a:latin typeface="Helvetica Neue"/>
              </a:rPr>
              <a:t>dim</a:t>
            </a:r>
            <a:r>
              <a:rPr kumimoji="0" lang="es-CO" altLang="es-CO" sz="1600" b="1" i="1" u="none" strike="noStrike" cap="none" normalizeH="0" baseline="0" dirty="0" smtClean="0">
                <a:ln>
                  <a:noFill/>
                </a:ln>
                <a:solidFill>
                  <a:srgbClr val="333333"/>
                </a:solidFill>
                <a:effectLst/>
                <a:latin typeface="Helvetica Neue"/>
              </a:rPr>
              <a:t>()</a:t>
            </a:r>
            <a:r>
              <a:rPr kumimoji="0" lang="es-CO" altLang="es-CO" sz="1600" b="0" i="0" u="none" strike="noStrike" cap="none" normalizeH="0" baseline="0" dirty="0" smtClean="0">
                <a:ln>
                  <a:noFill/>
                </a:ln>
                <a:solidFill>
                  <a:srgbClr val="333333"/>
                </a:solidFill>
                <a:effectLst/>
                <a:latin typeface="Helvetica Neue"/>
              </a:rPr>
              <a:t>: Retorna las dimensiones de un </a:t>
            </a:r>
            <a:r>
              <a:rPr kumimoji="0" lang="es-CO" altLang="es-CO" sz="1600" b="0" i="0" u="none" strike="noStrike" cap="none" normalizeH="0" baseline="0" dirty="0" smtClean="0">
                <a:ln>
                  <a:noFill/>
                </a:ln>
                <a:solidFill>
                  <a:srgbClr val="333333"/>
                </a:solidFill>
                <a:effectLst/>
                <a:latin typeface="Consolas" panose="020B0609020204030204" pitchFamily="49" charset="0"/>
              </a:rPr>
              <a:t>data.frame</a:t>
            </a:r>
            <a:r>
              <a:rPr kumimoji="0" lang="es-CO" altLang="es-CO" sz="1600" b="0" i="0" u="none" strike="noStrike" cap="none" normalizeH="0" baseline="0" dirty="0" smtClean="0">
                <a:ln>
                  <a:noFill/>
                </a:ln>
                <a:solidFill>
                  <a:srgbClr val="333333"/>
                </a:solidFill>
                <a:effectLst/>
                <a:latin typeface="Helvetica Neue"/>
              </a:rPr>
              <a:t>; es decir, cuántos individuos y cuántas variables tiene.</a:t>
            </a:r>
          </a:p>
          <a:p>
            <a:pPr marL="0" marR="0" lvl="0" indent="0" algn="l" defTabSz="914400" rtl="0" eaLnBrk="0" fontAlgn="base" latinLnBrk="0" hangingPunct="0">
              <a:lnSpc>
                <a:spcPct val="100000"/>
              </a:lnSpc>
              <a:spcBef>
                <a:spcPct val="0"/>
              </a:spcBef>
              <a:spcAft>
                <a:spcPct val="0"/>
              </a:spcAft>
              <a:buClrTx/>
              <a:buSzTx/>
              <a:tabLst/>
            </a:pPr>
            <a:r>
              <a:rPr kumimoji="0" lang="es-CO" altLang="es-CO" sz="1600" b="1" i="1" u="none" strike="noStrike" cap="none" normalizeH="0" baseline="0" dirty="0" smtClean="0">
                <a:ln>
                  <a:noFill/>
                </a:ln>
                <a:solidFill>
                  <a:srgbClr val="333333"/>
                </a:solidFill>
                <a:effectLst/>
                <a:latin typeface="Helvetica Neue"/>
              </a:rPr>
              <a:t>4. </a:t>
            </a:r>
            <a:r>
              <a:rPr kumimoji="0" lang="es-CO" altLang="es-CO" sz="1600" b="1" i="1" u="none" strike="noStrike" cap="none" normalizeH="0" baseline="0" dirty="0" err="1" smtClean="0">
                <a:ln>
                  <a:noFill/>
                </a:ln>
                <a:solidFill>
                  <a:srgbClr val="333333"/>
                </a:solidFill>
                <a:effectLst/>
                <a:latin typeface="Helvetica Neue"/>
              </a:rPr>
              <a:t>length</a:t>
            </a:r>
            <a:r>
              <a:rPr kumimoji="0" lang="es-CO" altLang="es-CO" sz="1600" b="1" i="1" u="none" strike="noStrike" cap="none" normalizeH="0" baseline="0" dirty="0" smtClean="0">
                <a:ln>
                  <a:noFill/>
                </a:ln>
                <a:solidFill>
                  <a:srgbClr val="333333"/>
                </a:solidFill>
                <a:effectLst/>
                <a:latin typeface="Helvetica Neue"/>
              </a:rPr>
              <a:t>()</a:t>
            </a:r>
            <a:r>
              <a:rPr kumimoji="0" lang="es-CO" altLang="es-CO" sz="1600" b="0" i="0" u="none" strike="noStrike" cap="none" normalizeH="0" baseline="0" dirty="0" smtClean="0">
                <a:ln>
                  <a:noFill/>
                </a:ln>
                <a:solidFill>
                  <a:srgbClr val="333333"/>
                </a:solidFill>
                <a:effectLst/>
                <a:latin typeface="Helvetica Neue"/>
              </a:rPr>
              <a:t>: Retorna la cantidad (número) de variables de un </a:t>
            </a:r>
            <a:r>
              <a:rPr kumimoji="0" lang="es-CO" altLang="es-CO" sz="1600" b="0" i="0" u="none" strike="noStrike" cap="none" normalizeH="0" baseline="0" dirty="0" smtClean="0">
                <a:ln>
                  <a:noFill/>
                </a:ln>
                <a:solidFill>
                  <a:srgbClr val="333333"/>
                </a:solidFill>
                <a:effectLst/>
                <a:latin typeface="Consolas" panose="020B0609020204030204" pitchFamily="49" charset="0"/>
              </a:rPr>
              <a:t>data.frame</a:t>
            </a:r>
            <a:r>
              <a:rPr kumimoji="0" lang="es-CO" altLang="es-CO" sz="1600" b="0" i="0" u="none" strike="noStrike" cap="none" normalizeH="0" baseline="0" dirty="0" smtClean="0">
                <a:ln>
                  <a:noFill/>
                </a:ln>
                <a:solidFill>
                  <a:srgbClr val="333333"/>
                </a:solidFill>
                <a:effectLst/>
                <a:latin typeface="Helvetica Neue"/>
              </a:rPr>
              <a:t>.</a:t>
            </a:r>
          </a:p>
          <a:p>
            <a:pPr marL="0" marR="0" lvl="0" indent="0" algn="l" defTabSz="914400" rtl="0" eaLnBrk="0" fontAlgn="base" latinLnBrk="0" hangingPunct="0">
              <a:lnSpc>
                <a:spcPct val="100000"/>
              </a:lnSpc>
              <a:spcBef>
                <a:spcPct val="0"/>
              </a:spcBef>
              <a:spcAft>
                <a:spcPct val="0"/>
              </a:spcAft>
              <a:buClrTx/>
              <a:buSzTx/>
              <a:tabLst/>
            </a:pPr>
            <a:r>
              <a:rPr kumimoji="0" lang="es-CO" altLang="es-CO" sz="1600" b="1" i="1" u="none" strike="noStrike" cap="none" normalizeH="0" baseline="0" dirty="0" smtClean="0">
                <a:ln>
                  <a:noFill/>
                </a:ln>
                <a:solidFill>
                  <a:srgbClr val="333333"/>
                </a:solidFill>
                <a:effectLst/>
                <a:latin typeface="Helvetica Neue"/>
              </a:rPr>
              <a:t>5. </a:t>
            </a:r>
            <a:r>
              <a:rPr kumimoji="0" lang="es-CO" altLang="es-CO" sz="1600" b="1" i="1" u="none" strike="noStrike" cap="none" normalizeH="0" baseline="0" dirty="0" err="1" smtClean="0">
                <a:ln>
                  <a:noFill/>
                </a:ln>
                <a:solidFill>
                  <a:srgbClr val="333333"/>
                </a:solidFill>
                <a:effectLst/>
                <a:latin typeface="Helvetica Neue"/>
              </a:rPr>
              <a:t>ncol</a:t>
            </a:r>
            <a:r>
              <a:rPr kumimoji="0" lang="es-CO" altLang="es-CO" sz="1600" b="1" i="1" u="none" strike="noStrike" cap="none" normalizeH="0" baseline="0" dirty="0" smtClean="0">
                <a:ln>
                  <a:noFill/>
                </a:ln>
                <a:solidFill>
                  <a:srgbClr val="333333"/>
                </a:solidFill>
                <a:effectLst/>
                <a:latin typeface="Helvetica Neue"/>
              </a:rPr>
              <a:t>()</a:t>
            </a:r>
            <a:r>
              <a:rPr kumimoji="0" lang="es-CO" altLang="es-CO" sz="1600" b="0" i="0" u="none" strike="noStrike" cap="none" normalizeH="0" baseline="0" dirty="0" smtClean="0">
                <a:ln>
                  <a:noFill/>
                </a:ln>
                <a:solidFill>
                  <a:srgbClr val="333333"/>
                </a:solidFill>
                <a:effectLst/>
                <a:latin typeface="Helvetica Neue"/>
              </a:rPr>
              <a:t>: Retorna el número de variables de un </a:t>
            </a:r>
            <a:r>
              <a:rPr kumimoji="0" lang="es-CO" altLang="es-CO" sz="1600" b="0" i="0" u="none" strike="noStrike" cap="none" normalizeH="0" baseline="0" dirty="0" smtClean="0">
                <a:ln>
                  <a:noFill/>
                </a:ln>
                <a:solidFill>
                  <a:srgbClr val="333333"/>
                </a:solidFill>
                <a:effectLst/>
                <a:latin typeface="Consolas" panose="020B0609020204030204" pitchFamily="49" charset="0"/>
              </a:rPr>
              <a:t>data.frame</a:t>
            </a:r>
            <a:r>
              <a:rPr kumimoji="0" lang="es-CO" altLang="es-CO" sz="1600" b="0" i="0" u="none" strike="noStrike" cap="none" normalizeH="0" baseline="0" dirty="0" smtClean="0">
                <a:ln>
                  <a:noFill/>
                </a:ln>
                <a:solidFill>
                  <a:srgbClr val="333333"/>
                </a:solidFill>
                <a:effectLst/>
                <a:latin typeface="Helvetica Neue"/>
              </a:rPr>
              <a:t>. Arroja los mismo resultados que la función </a:t>
            </a:r>
            <a:r>
              <a:rPr kumimoji="0" lang="es-CO" altLang="es-CO" sz="1600" b="0" i="0" u="none" strike="noStrike" cap="none" normalizeH="0" baseline="0" dirty="0" err="1" smtClean="0">
                <a:ln>
                  <a:noFill/>
                </a:ln>
                <a:solidFill>
                  <a:srgbClr val="333333"/>
                </a:solidFill>
                <a:effectLst/>
                <a:latin typeface="Consolas" panose="020B0609020204030204" pitchFamily="49" charset="0"/>
              </a:rPr>
              <a:t>length</a:t>
            </a:r>
            <a:r>
              <a:rPr kumimoji="0" lang="es-CO" altLang="es-CO" sz="1600" b="0" i="0" u="none" strike="noStrike" cap="none" normalizeH="0" baseline="0" dirty="0" smtClean="0">
                <a:ln>
                  <a:noFill/>
                </a:ln>
                <a:solidFill>
                  <a:srgbClr val="333333"/>
                </a:solidFill>
                <a:effectLst/>
                <a:latin typeface="Consolas" panose="020B0609020204030204" pitchFamily="49" charset="0"/>
              </a:rPr>
              <a:t>()</a:t>
            </a:r>
            <a:r>
              <a:rPr kumimoji="0" lang="es-CO" altLang="es-CO" sz="1600" b="0" i="0" u="none" strike="noStrike" cap="none" normalizeH="0" baseline="0" dirty="0" smtClean="0">
                <a:ln>
                  <a:noFill/>
                </a:ln>
                <a:solidFill>
                  <a:srgbClr val="333333"/>
                </a:solidFill>
                <a:effectLst/>
                <a:latin typeface="Helvetica Neue"/>
              </a:rPr>
              <a:t>.</a:t>
            </a:r>
          </a:p>
          <a:p>
            <a:pPr marL="0" marR="0" lvl="0" indent="0" algn="l" defTabSz="914400" rtl="0" eaLnBrk="0" fontAlgn="base" latinLnBrk="0" hangingPunct="0">
              <a:lnSpc>
                <a:spcPct val="100000"/>
              </a:lnSpc>
              <a:spcBef>
                <a:spcPct val="0"/>
              </a:spcBef>
              <a:spcAft>
                <a:spcPct val="0"/>
              </a:spcAft>
              <a:buClrTx/>
              <a:buSzTx/>
              <a:tabLst/>
            </a:pPr>
            <a:r>
              <a:rPr kumimoji="0" lang="es-CO" altLang="es-CO" sz="1600" b="1" i="1" u="none" strike="noStrike" cap="none" normalizeH="0" baseline="0" dirty="0" smtClean="0">
                <a:ln>
                  <a:noFill/>
                </a:ln>
                <a:solidFill>
                  <a:srgbClr val="333333"/>
                </a:solidFill>
                <a:effectLst/>
                <a:latin typeface="Helvetica Neue"/>
              </a:rPr>
              <a:t>6. </a:t>
            </a:r>
            <a:r>
              <a:rPr kumimoji="0" lang="es-CO" altLang="es-CO" sz="1600" b="1" i="1" u="none" strike="noStrike" cap="none" normalizeH="0" baseline="0" dirty="0" err="1" smtClean="0">
                <a:ln>
                  <a:noFill/>
                </a:ln>
                <a:solidFill>
                  <a:srgbClr val="333333"/>
                </a:solidFill>
                <a:effectLst/>
                <a:latin typeface="Helvetica Neue"/>
              </a:rPr>
              <a:t>nrow</a:t>
            </a:r>
            <a:r>
              <a:rPr kumimoji="0" lang="es-CO" altLang="es-CO" sz="1600" b="1" i="1" u="none" strike="noStrike" cap="none" normalizeH="0" baseline="0" dirty="0" smtClean="0">
                <a:ln>
                  <a:noFill/>
                </a:ln>
                <a:solidFill>
                  <a:srgbClr val="333333"/>
                </a:solidFill>
                <a:effectLst/>
                <a:latin typeface="Helvetica Neue"/>
              </a:rPr>
              <a:t>()</a:t>
            </a:r>
            <a:r>
              <a:rPr kumimoji="0" lang="es-CO" altLang="es-CO" sz="1600" b="0" i="0" u="none" strike="noStrike" cap="none" normalizeH="0" baseline="0" dirty="0" smtClean="0">
                <a:ln>
                  <a:noFill/>
                </a:ln>
                <a:solidFill>
                  <a:srgbClr val="333333"/>
                </a:solidFill>
                <a:effectLst/>
                <a:latin typeface="Helvetica Neue"/>
              </a:rPr>
              <a:t>: Retorna el número de individuos de un </a:t>
            </a:r>
            <a:r>
              <a:rPr kumimoji="0" lang="es-CO" altLang="es-CO" sz="1600" b="0" i="0" u="none" strike="noStrike" cap="none" normalizeH="0" baseline="0" dirty="0" smtClean="0">
                <a:ln>
                  <a:noFill/>
                </a:ln>
                <a:solidFill>
                  <a:srgbClr val="333333"/>
                </a:solidFill>
                <a:effectLst/>
                <a:latin typeface="Consolas" panose="020B0609020204030204" pitchFamily="49" charset="0"/>
              </a:rPr>
              <a:t>data.frame</a:t>
            </a:r>
            <a:r>
              <a:rPr kumimoji="0" lang="es-CO" altLang="es-CO" sz="1600" b="0" i="0" u="none" strike="noStrike" cap="none" normalizeH="0" baseline="0" dirty="0" smtClean="0">
                <a:ln>
                  <a:noFill/>
                </a:ln>
                <a:solidFill>
                  <a:srgbClr val="333333"/>
                </a:solidFill>
                <a:effectLst/>
                <a:latin typeface="Helvetica Neue"/>
              </a:rPr>
              <a:t>.</a:t>
            </a:r>
          </a:p>
          <a:p>
            <a:pPr marL="0" marR="0" lvl="0" indent="0" algn="l" defTabSz="914400" rtl="0" eaLnBrk="0" fontAlgn="base" latinLnBrk="0" hangingPunct="0">
              <a:lnSpc>
                <a:spcPct val="100000"/>
              </a:lnSpc>
              <a:spcBef>
                <a:spcPct val="0"/>
              </a:spcBef>
              <a:spcAft>
                <a:spcPct val="0"/>
              </a:spcAft>
              <a:buClrTx/>
              <a:buSzTx/>
              <a:tabLst/>
            </a:pPr>
            <a:r>
              <a:rPr kumimoji="0" lang="es-CO" altLang="es-CO" sz="1600" b="1" i="1" u="none" strike="noStrike" cap="none" normalizeH="0" baseline="0" dirty="0" smtClean="0">
                <a:ln>
                  <a:noFill/>
                </a:ln>
                <a:solidFill>
                  <a:srgbClr val="333333"/>
                </a:solidFill>
                <a:effectLst/>
                <a:latin typeface="Helvetica Neue"/>
              </a:rPr>
              <a:t>7. head()</a:t>
            </a:r>
            <a:r>
              <a:rPr kumimoji="0" lang="es-CO" altLang="es-CO" sz="1600" b="0" i="0" u="none" strike="noStrike" cap="none" normalizeH="0" baseline="0" dirty="0" smtClean="0">
                <a:ln>
                  <a:noFill/>
                </a:ln>
                <a:solidFill>
                  <a:srgbClr val="333333"/>
                </a:solidFill>
                <a:effectLst/>
                <a:latin typeface="Helvetica Neue"/>
              </a:rPr>
              <a:t>: Retorna, por defecto, los primeros 6 individuos de un </a:t>
            </a:r>
            <a:r>
              <a:rPr kumimoji="0" lang="es-CO" altLang="es-CO" sz="1600" b="0" i="0" u="none" strike="noStrike" cap="none" normalizeH="0" baseline="0" dirty="0" smtClean="0">
                <a:ln>
                  <a:noFill/>
                </a:ln>
                <a:solidFill>
                  <a:srgbClr val="333333"/>
                </a:solidFill>
                <a:effectLst/>
                <a:latin typeface="Consolas" panose="020B0609020204030204" pitchFamily="49" charset="0"/>
              </a:rPr>
              <a:t>data.frame</a:t>
            </a:r>
            <a:r>
              <a:rPr kumimoji="0" lang="es-CO" altLang="es-CO" sz="1600" b="0" i="0" u="none" strike="noStrike" cap="none" normalizeH="0" baseline="0" dirty="0" smtClean="0">
                <a:ln>
                  <a:noFill/>
                </a:ln>
                <a:solidFill>
                  <a:srgbClr val="333333"/>
                </a:solidFill>
                <a:effectLst/>
                <a:latin typeface="Helvetica Neue"/>
              </a:rPr>
              <a:t>. El número de individuos a visualizar puede ser ajustado acudiendo a uno de los argumentos de esta función.</a:t>
            </a:r>
          </a:p>
          <a:p>
            <a:pPr marL="0" marR="0" lvl="0" indent="0" algn="l" defTabSz="914400" rtl="0" eaLnBrk="0" fontAlgn="base" latinLnBrk="0" hangingPunct="0">
              <a:lnSpc>
                <a:spcPct val="100000"/>
              </a:lnSpc>
              <a:spcBef>
                <a:spcPct val="0"/>
              </a:spcBef>
              <a:spcAft>
                <a:spcPct val="0"/>
              </a:spcAft>
              <a:buClrTx/>
              <a:buSzTx/>
              <a:tabLst/>
            </a:pPr>
            <a:r>
              <a:rPr kumimoji="0" lang="es-CO" altLang="es-CO" sz="1600" b="1" i="1" u="none" strike="noStrike" cap="none" normalizeH="0" baseline="0" dirty="0" smtClean="0">
                <a:ln>
                  <a:noFill/>
                </a:ln>
                <a:solidFill>
                  <a:srgbClr val="333333"/>
                </a:solidFill>
                <a:effectLst/>
                <a:latin typeface="Helvetica Neue"/>
              </a:rPr>
              <a:t>8.</a:t>
            </a:r>
            <a:r>
              <a:rPr kumimoji="0" lang="es-CO" altLang="es-CO" sz="1600" b="1" i="1" u="none" strike="noStrike" cap="none" normalizeH="0" dirty="0" smtClean="0">
                <a:ln>
                  <a:noFill/>
                </a:ln>
                <a:solidFill>
                  <a:srgbClr val="333333"/>
                </a:solidFill>
                <a:effectLst/>
                <a:latin typeface="Helvetica Neue"/>
              </a:rPr>
              <a:t> </a:t>
            </a:r>
            <a:r>
              <a:rPr kumimoji="0" lang="es-CO" altLang="es-CO" sz="1600" b="1" i="1" u="none" strike="noStrike" cap="none" normalizeH="0" baseline="0" dirty="0" err="1" smtClean="0">
                <a:ln>
                  <a:noFill/>
                </a:ln>
                <a:solidFill>
                  <a:srgbClr val="333333"/>
                </a:solidFill>
                <a:effectLst/>
                <a:latin typeface="Helvetica Neue"/>
              </a:rPr>
              <a:t>tail</a:t>
            </a:r>
            <a:r>
              <a:rPr kumimoji="0" lang="es-CO" altLang="es-CO" sz="1600" b="1" i="1" u="none" strike="noStrike" cap="none" normalizeH="0" baseline="0" dirty="0" smtClean="0">
                <a:ln>
                  <a:noFill/>
                </a:ln>
                <a:solidFill>
                  <a:srgbClr val="333333"/>
                </a:solidFill>
                <a:effectLst/>
                <a:latin typeface="Helvetica Neue"/>
              </a:rPr>
              <a:t>()</a:t>
            </a:r>
            <a:r>
              <a:rPr kumimoji="0" lang="es-CO" altLang="es-CO" sz="1600" b="0" i="0" u="none" strike="noStrike" cap="none" normalizeH="0" baseline="0" dirty="0" smtClean="0">
                <a:ln>
                  <a:noFill/>
                </a:ln>
                <a:solidFill>
                  <a:srgbClr val="333333"/>
                </a:solidFill>
                <a:effectLst/>
                <a:latin typeface="Helvetica Neue"/>
              </a:rPr>
              <a:t>: Retorna, por defecto, los últimos 6 individuos de un </a:t>
            </a:r>
            <a:r>
              <a:rPr kumimoji="0" lang="es-CO" altLang="es-CO" sz="1600" b="0" i="0" u="none" strike="noStrike" cap="none" normalizeH="0" baseline="0" dirty="0" smtClean="0">
                <a:ln>
                  <a:noFill/>
                </a:ln>
                <a:solidFill>
                  <a:srgbClr val="333333"/>
                </a:solidFill>
                <a:effectLst/>
                <a:latin typeface="Consolas" panose="020B0609020204030204" pitchFamily="49" charset="0"/>
              </a:rPr>
              <a:t>data.frame</a:t>
            </a:r>
            <a:r>
              <a:rPr kumimoji="0" lang="es-CO" altLang="es-CO" sz="1600" b="0" i="0" u="none" strike="noStrike" cap="none" normalizeH="0" baseline="0" dirty="0" smtClean="0">
                <a:ln>
                  <a:noFill/>
                </a:ln>
                <a:solidFill>
                  <a:srgbClr val="333333"/>
                </a:solidFill>
                <a:effectLst/>
                <a:latin typeface="Helvetica Neue"/>
              </a:rPr>
              <a:t>. El número de individuos a visualizar puede ser ajustado acudiendo a uno de los argumentos de esta función.</a:t>
            </a:r>
          </a:p>
          <a:p>
            <a:pPr marL="0" marR="0" lvl="0" indent="0" algn="l" defTabSz="914400" rtl="0" eaLnBrk="0" fontAlgn="base" latinLnBrk="0" hangingPunct="0">
              <a:lnSpc>
                <a:spcPct val="100000"/>
              </a:lnSpc>
              <a:spcBef>
                <a:spcPct val="0"/>
              </a:spcBef>
              <a:spcAft>
                <a:spcPct val="0"/>
              </a:spcAft>
              <a:buClrTx/>
              <a:buSzTx/>
              <a:tabLst/>
            </a:pPr>
            <a:r>
              <a:rPr kumimoji="0" lang="es-CO" altLang="es-CO" sz="1600" b="1" i="1" u="none" strike="noStrike" cap="none" normalizeH="0" baseline="0" dirty="0" smtClean="0">
                <a:ln>
                  <a:noFill/>
                </a:ln>
                <a:solidFill>
                  <a:srgbClr val="333333"/>
                </a:solidFill>
                <a:effectLst/>
                <a:latin typeface="Helvetica Neue"/>
              </a:rPr>
              <a:t>9. </a:t>
            </a:r>
            <a:r>
              <a:rPr kumimoji="0" lang="es-CO" altLang="es-CO" sz="1600" b="1" i="1" u="none" strike="noStrike" cap="none" normalizeH="0" baseline="0" dirty="0" err="1" smtClean="0">
                <a:ln>
                  <a:noFill/>
                </a:ln>
                <a:solidFill>
                  <a:srgbClr val="333333"/>
                </a:solidFill>
                <a:effectLst/>
                <a:latin typeface="Helvetica Neue"/>
              </a:rPr>
              <a:t>str</a:t>
            </a:r>
            <a:r>
              <a:rPr kumimoji="0" lang="es-CO" altLang="es-CO" sz="1600" b="1" i="1" u="none" strike="noStrike" cap="none" normalizeH="0" baseline="0" dirty="0" smtClean="0">
                <a:ln>
                  <a:noFill/>
                </a:ln>
                <a:solidFill>
                  <a:srgbClr val="333333"/>
                </a:solidFill>
                <a:effectLst/>
                <a:latin typeface="Helvetica Neue"/>
              </a:rPr>
              <a:t>()</a:t>
            </a:r>
            <a:r>
              <a:rPr kumimoji="0" lang="es-CO" altLang="es-CO" sz="1600" b="0" i="0" u="none" strike="noStrike" cap="none" normalizeH="0" baseline="0" dirty="0" smtClean="0">
                <a:ln>
                  <a:noFill/>
                </a:ln>
                <a:solidFill>
                  <a:srgbClr val="333333"/>
                </a:solidFill>
                <a:effectLst/>
                <a:latin typeface="Helvetica Neue"/>
              </a:rPr>
              <a:t>: Retorna un resumen descriptivo del contenido de un </a:t>
            </a:r>
            <a:r>
              <a:rPr kumimoji="0" lang="es-CO" altLang="es-CO" sz="1600" b="0" i="0" u="none" strike="noStrike" cap="none" normalizeH="0" baseline="0" dirty="0" smtClean="0">
                <a:ln>
                  <a:noFill/>
                </a:ln>
                <a:solidFill>
                  <a:srgbClr val="333333"/>
                </a:solidFill>
                <a:effectLst/>
                <a:latin typeface="Consolas" panose="020B0609020204030204" pitchFamily="49" charset="0"/>
              </a:rPr>
              <a:t>data.frame</a:t>
            </a:r>
            <a:r>
              <a:rPr kumimoji="0" lang="es-CO" altLang="es-CO" sz="1600" b="0" i="0" u="none" strike="noStrike" cap="none" normalizeH="0" baseline="0" dirty="0" smtClean="0">
                <a:ln>
                  <a:noFill/>
                </a:ln>
                <a:solidFill>
                  <a:srgbClr val="333333"/>
                </a:solidFill>
                <a:effectLst/>
                <a:latin typeface="Helvetica Neue"/>
              </a:rPr>
              <a:t>: total de variables e individuos, nombres de las variables, tipología de las variables y primeros elementos de cada una de las variables.</a:t>
            </a:r>
          </a:p>
          <a:p>
            <a:pPr marL="0" marR="0" lvl="0" indent="0" algn="l" defTabSz="914400" rtl="0" eaLnBrk="0" fontAlgn="base" latinLnBrk="0" hangingPunct="0">
              <a:lnSpc>
                <a:spcPct val="100000"/>
              </a:lnSpc>
              <a:spcBef>
                <a:spcPct val="0"/>
              </a:spcBef>
              <a:spcAft>
                <a:spcPct val="0"/>
              </a:spcAft>
              <a:buClrTx/>
              <a:buSzTx/>
              <a:tabLst/>
            </a:pPr>
            <a:r>
              <a:rPr kumimoji="0" lang="es-CO" altLang="es-CO" sz="1600" b="1" i="1" u="none" strike="noStrike" cap="none" normalizeH="0" baseline="0" dirty="0" smtClean="0">
                <a:ln>
                  <a:noFill/>
                </a:ln>
                <a:solidFill>
                  <a:srgbClr val="333333"/>
                </a:solidFill>
                <a:effectLst/>
                <a:latin typeface="Helvetica Neue"/>
              </a:rPr>
              <a:t>10. </a:t>
            </a:r>
            <a:r>
              <a:rPr kumimoji="0" lang="es-CO" altLang="es-CO" sz="1600" b="1" i="1" u="none" strike="noStrike" cap="none" normalizeH="0" baseline="0" dirty="0" err="1" smtClean="0">
                <a:ln>
                  <a:noFill/>
                </a:ln>
                <a:solidFill>
                  <a:srgbClr val="333333"/>
                </a:solidFill>
                <a:effectLst/>
                <a:latin typeface="Helvetica Neue"/>
              </a:rPr>
              <a:t>summary</a:t>
            </a:r>
            <a:r>
              <a:rPr kumimoji="0" lang="es-CO" altLang="es-CO" sz="1600" b="1" i="1" u="none" strike="noStrike" cap="none" normalizeH="0" baseline="0" dirty="0" smtClean="0">
                <a:ln>
                  <a:noFill/>
                </a:ln>
                <a:solidFill>
                  <a:srgbClr val="333333"/>
                </a:solidFill>
                <a:effectLst/>
                <a:latin typeface="Helvetica Neue"/>
              </a:rPr>
              <a:t>()</a:t>
            </a:r>
            <a:r>
              <a:rPr kumimoji="0" lang="es-CO" altLang="es-CO" sz="1600" b="0" i="0" u="none" strike="noStrike" cap="none" normalizeH="0" baseline="0" dirty="0" smtClean="0">
                <a:ln>
                  <a:noFill/>
                </a:ln>
                <a:solidFill>
                  <a:srgbClr val="333333"/>
                </a:solidFill>
                <a:effectLst/>
                <a:latin typeface="Helvetica Neue"/>
              </a:rPr>
              <a:t>: Retorna un resumen descriptivo de tipo estadístico de un </a:t>
            </a:r>
            <a:r>
              <a:rPr kumimoji="0" lang="es-CO" altLang="es-CO" sz="1600" b="0" i="0" u="none" strike="noStrike" cap="none" normalizeH="0" baseline="0" dirty="0" smtClean="0">
                <a:ln>
                  <a:noFill/>
                </a:ln>
                <a:solidFill>
                  <a:srgbClr val="333333"/>
                </a:solidFill>
                <a:effectLst/>
                <a:latin typeface="Consolas" panose="020B0609020204030204" pitchFamily="49" charset="0"/>
              </a:rPr>
              <a:t>data.frame</a:t>
            </a:r>
            <a:r>
              <a:rPr kumimoji="0" lang="es-CO" altLang="es-CO" sz="1600" b="0" i="0" u="none" strike="noStrike" cap="none" normalizeH="0" baseline="0" dirty="0" smtClean="0">
                <a:ln>
                  <a:noFill/>
                </a:ln>
                <a:solidFill>
                  <a:srgbClr val="333333"/>
                </a:solidFill>
                <a:effectLst/>
                <a:latin typeface="Helvetica Neue"/>
              </a:rPr>
              <a:t>. Para las variables de tipo continuo o numérico, retorna el valor mínimo, el primer cuartil, la mediana, la media, el tercer cuartil y el valor máximo; para las variables de tipo nominal o categórico, retorna las cantidad de individuos (frecuencias absolutas) por modalidad de respuesta.</a:t>
            </a:r>
            <a:r>
              <a:rPr kumimoji="0" lang="es-CO" altLang="es-CO" sz="1600" b="0" i="0" u="none" strike="noStrike" cap="none" normalizeH="0" baseline="0" dirty="0" smtClean="0">
                <a:ln>
                  <a:noFill/>
                </a:ln>
                <a:solidFill>
                  <a:schemeClr val="tx1"/>
                </a:solidFill>
                <a:effectLst/>
              </a:rPr>
              <a:t> </a:t>
            </a:r>
            <a:endParaRPr kumimoji="0" lang="es-CO" altLang="es-CO" sz="1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679367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2452254" y="2421694"/>
            <a:ext cx="7398328" cy="707886"/>
          </a:xfrm>
          <a:prstGeom prst="rect">
            <a:avLst/>
          </a:prstGeom>
          <a:noFill/>
        </p:spPr>
        <p:txBody>
          <a:bodyPr wrap="square" rtlCol="0">
            <a:spAutoFit/>
          </a:bodyPr>
          <a:lstStyle/>
          <a:p>
            <a:pPr algn="ctr"/>
            <a:r>
              <a:rPr lang="es-CO" sz="4000" b="1" dirty="0" smtClean="0"/>
              <a:t>LISTAS EN R</a:t>
            </a:r>
            <a:endParaRPr lang="es-CO" sz="4000" b="1" dirty="0"/>
          </a:p>
        </p:txBody>
      </p:sp>
      <p:pic>
        <p:nvPicPr>
          <p:cNvPr id="6" name="Imagen 5"/>
          <p:cNvPicPr>
            <a:picLocks noChangeAspect="1"/>
          </p:cNvPicPr>
          <p:nvPr/>
        </p:nvPicPr>
        <p:blipFill>
          <a:blip r:embed="rId3"/>
          <a:stretch>
            <a:fillRect/>
          </a:stretch>
        </p:blipFill>
        <p:spPr>
          <a:xfrm>
            <a:off x="237461" y="174566"/>
            <a:ext cx="1142452" cy="626343"/>
          </a:xfrm>
          <a:prstGeom prst="rect">
            <a:avLst/>
          </a:prstGeom>
        </p:spPr>
      </p:pic>
    </p:spTree>
    <p:extLst>
      <p:ext uri="{BB962C8B-B14F-4D97-AF65-F5344CB8AC3E}">
        <p14:creationId xmlns:p14="http://schemas.microsoft.com/office/powerpoint/2010/main" val="41489321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3"/>
          <a:stretch>
            <a:fillRect/>
          </a:stretch>
        </p:blipFill>
        <p:spPr>
          <a:xfrm>
            <a:off x="237461" y="174566"/>
            <a:ext cx="1142452" cy="626343"/>
          </a:xfrm>
          <a:prstGeom prst="rect">
            <a:avLst/>
          </a:prstGeom>
        </p:spPr>
      </p:pic>
      <p:sp>
        <p:nvSpPr>
          <p:cNvPr id="7" name="Rectángulo 6"/>
          <p:cNvSpPr/>
          <p:nvPr/>
        </p:nvSpPr>
        <p:spPr>
          <a:xfrm>
            <a:off x="632909" y="1209109"/>
            <a:ext cx="7038720" cy="369332"/>
          </a:xfrm>
          <a:prstGeom prst="rect">
            <a:avLst/>
          </a:prstGeom>
        </p:spPr>
        <p:txBody>
          <a:bodyPr wrap="square">
            <a:spAutoFit/>
          </a:bodyPr>
          <a:lstStyle/>
          <a:p>
            <a:r>
              <a:rPr lang="es-CO" b="1" dirty="0" smtClean="0">
                <a:solidFill>
                  <a:srgbClr val="00B050"/>
                </a:solidFill>
              </a:rPr>
              <a:t>¿CÓMO SE CREA UNA LISTA EN R?</a:t>
            </a:r>
          </a:p>
        </p:txBody>
      </p:sp>
      <p:pic>
        <p:nvPicPr>
          <p:cNvPr id="1026" name="Picture 2" descr="https://rbasico.netlify.app/Imagenes/Lis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1661" y="1986641"/>
            <a:ext cx="4873625" cy="1862052"/>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a:blip r:embed="rId5"/>
          <a:stretch>
            <a:fillRect/>
          </a:stretch>
        </p:blipFill>
        <p:spPr>
          <a:xfrm>
            <a:off x="5245331" y="4123114"/>
            <a:ext cx="5949545" cy="1924396"/>
          </a:xfrm>
          <a:prstGeom prst="rect">
            <a:avLst/>
          </a:prstGeom>
        </p:spPr>
      </p:pic>
    </p:spTree>
    <p:extLst>
      <p:ext uri="{BB962C8B-B14F-4D97-AF65-F5344CB8AC3E}">
        <p14:creationId xmlns:p14="http://schemas.microsoft.com/office/powerpoint/2010/main" val="9985922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3"/>
          <a:stretch>
            <a:fillRect/>
          </a:stretch>
        </p:blipFill>
        <p:spPr>
          <a:xfrm>
            <a:off x="237461" y="174566"/>
            <a:ext cx="1142452" cy="626343"/>
          </a:xfrm>
          <a:prstGeom prst="rect">
            <a:avLst/>
          </a:prstGeom>
        </p:spPr>
      </p:pic>
      <p:sp>
        <p:nvSpPr>
          <p:cNvPr id="7" name="Rectangle 2"/>
          <p:cNvSpPr>
            <a:spLocks noChangeArrowheads="1"/>
          </p:cNvSpPr>
          <p:nvPr/>
        </p:nvSpPr>
        <p:spPr bwMode="auto">
          <a:xfrm>
            <a:off x="9696123" y="2321681"/>
            <a:ext cx="1493573" cy="3323987"/>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CO" altLang="es-CO" sz="3600" b="0" i="0" u="none" strike="noStrike" cap="none" normalizeH="0" baseline="0" dirty="0" smtClean="0">
                <a:ln>
                  <a:noFill/>
                </a:ln>
                <a:solidFill>
                  <a:srgbClr val="333333"/>
                </a:solidFill>
                <a:effectLst/>
                <a:latin typeface="Helvetica Neue"/>
              </a:rPr>
              <a:t> </a:t>
            </a:r>
            <a:r>
              <a:rPr kumimoji="0" lang="es-CO" altLang="es-CO" sz="3600" b="0" i="0" u="none" strike="noStrike" cap="none" normalizeH="0" baseline="0" dirty="0" smtClean="0">
                <a:ln>
                  <a:noFill/>
                </a:ln>
                <a:solidFill>
                  <a:srgbClr val="333333"/>
                </a:solidFill>
                <a:effectLst/>
                <a:latin typeface="Consolas" panose="020B0609020204030204" pitchFamily="49" charset="0"/>
              </a:rPr>
              <a:t>[[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s-CO" altLang="es-CO" sz="3600" b="0" i="0" u="none" strike="noStrike" cap="none" normalizeH="0" baseline="0" dirty="0" smtClean="0">
                <a:ln>
                  <a:noFill/>
                </a:ln>
                <a:solidFill>
                  <a:srgbClr val="333333"/>
                </a:solidFill>
                <a:effectLst/>
                <a:latin typeface="Helvetica Neue"/>
              </a:rPr>
              <a:t>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s-CO" altLang="es-CO" sz="3600" b="0" i="0" u="none" strike="noStrike" cap="none" normalizeH="0" baseline="0" dirty="0" smtClean="0">
                <a:ln>
                  <a:noFill/>
                </a:ln>
                <a:solidFill>
                  <a:srgbClr val="333333"/>
                </a:solidFill>
                <a:effectLst/>
                <a:latin typeface="Helvetica Neue"/>
              </a:rPr>
              <a:t> </a:t>
            </a:r>
            <a:r>
              <a:rPr kumimoji="0" lang="es-CO" altLang="es-CO" sz="3600" b="0" i="0" u="none" strike="noStrike" cap="none" normalizeH="0" baseline="0" dirty="0" smtClean="0">
                <a:ln>
                  <a:noFill/>
                </a:ln>
                <a:solidFill>
                  <a:srgbClr val="333333"/>
                </a:solidFill>
                <a:effectLst/>
                <a:latin typeface="Consolas" panose="020B0609020204030204" pitchFamily="49" charset="0"/>
              </a:rPr>
              <a:t>$</a:t>
            </a:r>
            <a:r>
              <a:rPr kumimoji="0" lang="es-CO" altLang="es-CO" sz="3600" b="0" i="0" u="none" strike="noStrike" cap="none" normalizeH="0" baseline="0" dirty="0" smtClean="0">
                <a:ln>
                  <a:noFill/>
                </a:ln>
                <a:solidFill>
                  <a:schemeClr val="tx1"/>
                </a:solidFill>
                <a:effectLst/>
              </a:rPr>
              <a:t> </a:t>
            </a:r>
          </a:p>
          <a:p>
            <a:pPr marL="0" marR="0" lvl="0" indent="0" algn="ctr" defTabSz="914400" rtl="0" eaLnBrk="0" fontAlgn="base" latinLnBrk="0" hangingPunct="0">
              <a:lnSpc>
                <a:spcPct val="100000"/>
              </a:lnSpc>
              <a:spcBef>
                <a:spcPct val="0"/>
              </a:spcBef>
              <a:spcAft>
                <a:spcPct val="0"/>
              </a:spcAft>
              <a:buClrTx/>
              <a:buSzTx/>
              <a:buFontTx/>
              <a:buNone/>
              <a:tabLst/>
            </a:pPr>
            <a:endParaRPr lang="es-CO" altLang="es-CO" sz="3600" dirty="0"/>
          </a:p>
          <a:p>
            <a:pPr algn="ctr"/>
            <a:r>
              <a:rPr lang="es-CO" altLang="es-CO" sz="3600" dirty="0">
                <a:solidFill>
                  <a:srgbClr val="333333"/>
                </a:solidFill>
                <a:latin typeface="Consolas" panose="020B0609020204030204" pitchFamily="49" charset="0"/>
              </a:rPr>
              <a:t>[]</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s-CO" altLang="es-CO" sz="3600" b="0" i="0" u="none" strike="noStrike" cap="none" normalizeH="0" baseline="0" dirty="0" smtClean="0">
              <a:ln>
                <a:noFill/>
              </a:ln>
              <a:solidFill>
                <a:schemeClr val="tx1"/>
              </a:solidFill>
              <a:effectLst/>
            </a:endParaRPr>
          </a:p>
        </p:txBody>
      </p:sp>
      <p:sp>
        <p:nvSpPr>
          <p:cNvPr id="8" name="CuadroTexto 7"/>
          <p:cNvSpPr txBox="1"/>
          <p:nvPr/>
        </p:nvSpPr>
        <p:spPr>
          <a:xfrm>
            <a:off x="9591193" y="1711775"/>
            <a:ext cx="1703435" cy="369332"/>
          </a:xfrm>
          <a:prstGeom prst="rect">
            <a:avLst/>
          </a:prstGeom>
          <a:noFill/>
        </p:spPr>
        <p:txBody>
          <a:bodyPr wrap="square" rtlCol="0">
            <a:spAutoFit/>
          </a:bodyPr>
          <a:lstStyle/>
          <a:p>
            <a:pPr algn="ctr"/>
            <a:r>
              <a:rPr lang="es-CO" b="1" dirty="0" smtClean="0"/>
              <a:t>Operadores</a:t>
            </a:r>
          </a:p>
        </p:txBody>
      </p:sp>
      <p:pic>
        <p:nvPicPr>
          <p:cNvPr id="9" name="Picture 2" descr="https://rbasico.netlify.app/Imagenes/Lis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347" y="2686715"/>
            <a:ext cx="4873625" cy="1862052"/>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p:cNvSpPr/>
          <p:nvPr/>
        </p:nvSpPr>
        <p:spPr>
          <a:xfrm>
            <a:off x="808687" y="1342443"/>
            <a:ext cx="7038720" cy="369332"/>
          </a:xfrm>
          <a:prstGeom prst="rect">
            <a:avLst/>
          </a:prstGeom>
        </p:spPr>
        <p:txBody>
          <a:bodyPr wrap="square">
            <a:spAutoFit/>
          </a:bodyPr>
          <a:lstStyle/>
          <a:p>
            <a:r>
              <a:rPr lang="es-CO" b="1" dirty="0" smtClean="0">
                <a:solidFill>
                  <a:srgbClr val="00B050"/>
                </a:solidFill>
              </a:rPr>
              <a:t>INDEXACIÓN/SUBCONJUNTOS EN LISTAS – UN ELEMENTO</a:t>
            </a:r>
          </a:p>
        </p:txBody>
      </p:sp>
      <p:cxnSp>
        <p:nvCxnSpPr>
          <p:cNvPr id="11" name="Conector recto de flecha 10"/>
          <p:cNvCxnSpPr/>
          <p:nvPr/>
        </p:nvCxnSpPr>
        <p:spPr>
          <a:xfrm>
            <a:off x="4754196" y="4994644"/>
            <a:ext cx="0" cy="358487"/>
          </a:xfrm>
          <a:prstGeom prst="straightConnector1">
            <a:avLst/>
          </a:prstGeom>
          <a:ln>
            <a:solidFill>
              <a:schemeClr val="accent2"/>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p:cNvCxnSpPr/>
          <p:nvPr/>
        </p:nvCxnSpPr>
        <p:spPr>
          <a:xfrm flipH="1">
            <a:off x="2714369" y="4979404"/>
            <a:ext cx="657848" cy="535314"/>
          </a:xfrm>
          <a:prstGeom prst="straightConnector1">
            <a:avLst/>
          </a:prstGeom>
          <a:ln>
            <a:solidFill>
              <a:schemeClr val="accent2"/>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p:cNvCxnSpPr/>
          <p:nvPr/>
        </p:nvCxnSpPr>
        <p:spPr>
          <a:xfrm>
            <a:off x="5532840" y="4924318"/>
            <a:ext cx="741476" cy="499140"/>
          </a:xfrm>
          <a:prstGeom prst="straightConnector1">
            <a:avLst/>
          </a:prstGeom>
          <a:ln>
            <a:solidFill>
              <a:schemeClr val="accent2"/>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p:cNvCxnSpPr/>
          <p:nvPr/>
        </p:nvCxnSpPr>
        <p:spPr>
          <a:xfrm flipV="1">
            <a:off x="5410314" y="3909565"/>
            <a:ext cx="664801" cy="9484"/>
          </a:xfrm>
          <a:prstGeom prst="straightConnector1">
            <a:avLst/>
          </a:prstGeom>
          <a:ln>
            <a:solidFill>
              <a:schemeClr val="accent2"/>
            </a:solidFill>
            <a:prstDash val="dashDot"/>
            <a:tailEnd type="triangle"/>
          </a:ln>
        </p:spPr>
        <p:style>
          <a:lnRef idx="1">
            <a:schemeClr val="accent1"/>
          </a:lnRef>
          <a:fillRef idx="0">
            <a:schemeClr val="accent1"/>
          </a:fillRef>
          <a:effectRef idx="0">
            <a:schemeClr val="accent1"/>
          </a:effectRef>
          <a:fontRef idx="minor">
            <a:schemeClr val="tx1"/>
          </a:fontRef>
        </p:style>
      </p:cxnSp>
      <p:pic>
        <p:nvPicPr>
          <p:cNvPr id="2" name="Imagen 1"/>
          <p:cNvPicPr>
            <a:picLocks noChangeAspect="1"/>
          </p:cNvPicPr>
          <p:nvPr/>
        </p:nvPicPr>
        <p:blipFill>
          <a:blip r:embed="rId5"/>
          <a:stretch>
            <a:fillRect/>
          </a:stretch>
        </p:blipFill>
        <p:spPr>
          <a:xfrm>
            <a:off x="6110204" y="3600002"/>
            <a:ext cx="1295400" cy="619125"/>
          </a:xfrm>
          <a:prstGeom prst="rect">
            <a:avLst/>
          </a:prstGeom>
        </p:spPr>
      </p:pic>
      <p:pic>
        <p:nvPicPr>
          <p:cNvPr id="3" name="Imagen 2"/>
          <p:cNvPicPr>
            <a:picLocks noChangeAspect="1"/>
          </p:cNvPicPr>
          <p:nvPr/>
        </p:nvPicPr>
        <p:blipFill>
          <a:blip r:embed="rId6"/>
          <a:stretch>
            <a:fillRect/>
          </a:stretch>
        </p:blipFill>
        <p:spPr>
          <a:xfrm>
            <a:off x="6405259" y="5353131"/>
            <a:ext cx="647700" cy="695325"/>
          </a:xfrm>
          <a:prstGeom prst="rect">
            <a:avLst/>
          </a:prstGeom>
        </p:spPr>
      </p:pic>
      <p:pic>
        <p:nvPicPr>
          <p:cNvPr id="15" name="Imagen 14"/>
          <p:cNvPicPr>
            <a:picLocks noChangeAspect="1"/>
          </p:cNvPicPr>
          <p:nvPr/>
        </p:nvPicPr>
        <p:blipFill>
          <a:blip r:embed="rId7"/>
          <a:stretch>
            <a:fillRect/>
          </a:stretch>
        </p:blipFill>
        <p:spPr>
          <a:xfrm>
            <a:off x="4360979" y="5523707"/>
            <a:ext cx="1100483" cy="884689"/>
          </a:xfrm>
          <a:prstGeom prst="rect">
            <a:avLst/>
          </a:prstGeom>
        </p:spPr>
      </p:pic>
      <p:pic>
        <p:nvPicPr>
          <p:cNvPr id="16" name="Imagen 15"/>
          <p:cNvPicPr>
            <a:picLocks noChangeAspect="1"/>
          </p:cNvPicPr>
          <p:nvPr/>
        </p:nvPicPr>
        <p:blipFill>
          <a:blip r:embed="rId8"/>
          <a:stretch>
            <a:fillRect/>
          </a:stretch>
        </p:blipFill>
        <p:spPr>
          <a:xfrm>
            <a:off x="2363446" y="5700793"/>
            <a:ext cx="962025" cy="838200"/>
          </a:xfrm>
          <a:prstGeom prst="rect">
            <a:avLst/>
          </a:prstGeom>
        </p:spPr>
      </p:pic>
      <p:cxnSp>
        <p:nvCxnSpPr>
          <p:cNvPr id="17" name="Conector recto de flecha 16"/>
          <p:cNvCxnSpPr/>
          <p:nvPr/>
        </p:nvCxnSpPr>
        <p:spPr>
          <a:xfrm flipH="1">
            <a:off x="1536733" y="4768580"/>
            <a:ext cx="657848" cy="535314"/>
          </a:xfrm>
          <a:prstGeom prst="straightConnector1">
            <a:avLst/>
          </a:prstGeom>
          <a:ln>
            <a:solidFill>
              <a:schemeClr val="accent2"/>
            </a:solidFill>
            <a:prstDash val="dashDot"/>
            <a:tailEnd type="triangle"/>
          </a:ln>
        </p:spPr>
        <p:style>
          <a:lnRef idx="1">
            <a:schemeClr val="accent1"/>
          </a:lnRef>
          <a:fillRef idx="0">
            <a:schemeClr val="accent1"/>
          </a:fillRef>
          <a:effectRef idx="0">
            <a:schemeClr val="accent1"/>
          </a:effectRef>
          <a:fontRef idx="minor">
            <a:schemeClr val="tx1"/>
          </a:fontRef>
        </p:style>
      </p:cxnSp>
      <p:pic>
        <p:nvPicPr>
          <p:cNvPr id="18" name="Imagen 17"/>
          <p:cNvPicPr>
            <a:picLocks noChangeAspect="1"/>
          </p:cNvPicPr>
          <p:nvPr/>
        </p:nvPicPr>
        <p:blipFill>
          <a:blip r:embed="rId3"/>
          <a:stretch>
            <a:fillRect/>
          </a:stretch>
        </p:blipFill>
        <p:spPr>
          <a:xfrm>
            <a:off x="671726" y="5487284"/>
            <a:ext cx="1142452" cy="626343"/>
          </a:xfrm>
          <a:prstGeom prst="rect">
            <a:avLst/>
          </a:prstGeom>
        </p:spPr>
      </p:pic>
      <p:sp>
        <p:nvSpPr>
          <p:cNvPr id="19" name="Flecha derecha 18"/>
          <p:cNvSpPr/>
          <p:nvPr/>
        </p:nvSpPr>
        <p:spPr>
          <a:xfrm>
            <a:off x="7847407" y="2404082"/>
            <a:ext cx="1579225" cy="5652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No conserva</a:t>
            </a:r>
            <a:endParaRPr lang="es-CO" dirty="0"/>
          </a:p>
        </p:txBody>
      </p:sp>
      <p:sp>
        <p:nvSpPr>
          <p:cNvPr id="20" name="Flecha derecha 19"/>
          <p:cNvSpPr/>
          <p:nvPr/>
        </p:nvSpPr>
        <p:spPr>
          <a:xfrm>
            <a:off x="7847407" y="3534671"/>
            <a:ext cx="1579225" cy="5652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No conserva</a:t>
            </a:r>
            <a:endParaRPr lang="es-CO" dirty="0"/>
          </a:p>
        </p:txBody>
      </p:sp>
      <p:sp>
        <p:nvSpPr>
          <p:cNvPr id="21" name="Flecha derecha 20"/>
          <p:cNvSpPr/>
          <p:nvPr/>
        </p:nvSpPr>
        <p:spPr>
          <a:xfrm>
            <a:off x="7915735" y="4774611"/>
            <a:ext cx="1579225" cy="5652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Conserva</a:t>
            </a:r>
            <a:endParaRPr lang="es-CO" dirty="0"/>
          </a:p>
        </p:txBody>
      </p:sp>
      <p:sp>
        <p:nvSpPr>
          <p:cNvPr id="22" name="Rectángulo 21"/>
          <p:cNvSpPr/>
          <p:nvPr/>
        </p:nvSpPr>
        <p:spPr>
          <a:xfrm>
            <a:off x="7764360" y="4080627"/>
            <a:ext cx="1646476" cy="276999"/>
          </a:xfrm>
          <a:prstGeom prst="rect">
            <a:avLst/>
          </a:prstGeom>
        </p:spPr>
        <p:txBody>
          <a:bodyPr wrap="none">
            <a:spAutoFit/>
          </a:bodyPr>
          <a:lstStyle/>
          <a:p>
            <a:r>
              <a:rPr lang="es-CO" sz="1200" dirty="0" smtClean="0">
                <a:solidFill>
                  <a:srgbClr val="FF0000"/>
                </a:solidFill>
              </a:rPr>
              <a:t>Nombres de elementos</a:t>
            </a:r>
            <a:endParaRPr lang="es-CO" sz="1200" dirty="0">
              <a:solidFill>
                <a:srgbClr val="FF0000"/>
              </a:solidFill>
            </a:endParaRPr>
          </a:p>
        </p:txBody>
      </p:sp>
    </p:spTree>
    <p:extLst>
      <p:ext uri="{BB962C8B-B14F-4D97-AF65-F5344CB8AC3E}">
        <p14:creationId xmlns:p14="http://schemas.microsoft.com/office/powerpoint/2010/main" val="36034340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3"/>
          <a:stretch>
            <a:fillRect/>
          </a:stretch>
        </p:blipFill>
        <p:spPr>
          <a:xfrm>
            <a:off x="237461" y="174566"/>
            <a:ext cx="1142452" cy="626343"/>
          </a:xfrm>
          <a:prstGeom prst="rect">
            <a:avLst/>
          </a:prstGeom>
        </p:spPr>
      </p:pic>
      <p:sp>
        <p:nvSpPr>
          <p:cNvPr id="7" name="Rectángulo 6"/>
          <p:cNvSpPr/>
          <p:nvPr/>
        </p:nvSpPr>
        <p:spPr>
          <a:xfrm>
            <a:off x="808687" y="1342443"/>
            <a:ext cx="7038720" cy="369332"/>
          </a:xfrm>
          <a:prstGeom prst="rect">
            <a:avLst/>
          </a:prstGeom>
        </p:spPr>
        <p:txBody>
          <a:bodyPr wrap="square">
            <a:spAutoFit/>
          </a:bodyPr>
          <a:lstStyle/>
          <a:p>
            <a:r>
              <a:rPr lang="es-CO" b="1" dirty="0" smtClean="0">
                <a:solidFill>
                  <a:srgbClr val="00B050"/>
                </a:solidFill>
              </a:rPr>
              <a:t>INDEXACIÓN/SUBCONJUNTOS EN LISTAS – MÁS DE UN ELEMENTO</a:t>
            </a:r>
          </a:p>
        </p:txBody>
      </p:sp>
      <p:pic>
        <p:nvPicPr>
          <p:cNvPr id="8" name="Picture 2" descr="https://rbasico.netlify.app/Imagenes/Lis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347" y="2686715"/>
            <a:ext cx="4873625" cy="1862052"/>
          </a:xfrm>
          <a:prstGeom prst="rect">
            <a:avLst/>
          </a:prstGeom>
          <a:noFill/>
          <a:extLst>
            <a:ext uri="{909E8E84-426E-40DD-AFC4-6F175D3DCCD1}">
              <a14:hiddenFill xmlns:a14="http://schemas.microsoft.com/office/drawing/2010/main">
                <a:solidFill>
                  <a:srgbClr val="FFFFFF"/>
                </a:solidFill>
              </a14:hiddenFill>
            </a:ext>
          </a:extLst>
        </p:spPr>
      </p:pic>
      <p:sp>
        <p:nvSpPr>
          <p:cNvPr id="9" name="Flecha derecha 8"/>
          <p:cNvSpPr/>
          <p:nvPr/>
        </p:nvSpPr>
        <p:spPr>
          <a:xfrm>
            <a:off x="6126865" y="3611133"/>
            <a:ext cx="1579225" cy="5652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Conserva</a:t>
            </a:r>
            <a:endParaRPr lang="es-CO" dirty="0"/>
          </a:p>
        </p:txBody>
      </p:sp>
      <p:sp>
        <p:nvSpPr>
          <p:cNvPr id="10" name="Rectangle 2"/>
          <p:cNvSpPr>
            <a:spLocks noChangeArrowheads="1"/>
          </p:cNvSpPr>
          <p:nvPr/>
        </p:nvSpPr>
        <p:spPr bwMode="auto">
          <a:xfrm>
            <a:off x="9696123" y="2481608"/>
            <a:ext cx="1493573" cy="1107996"/>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CO" altLang="es-CO" sz="3600" b="0" i="0" u="none" strike="noStrike" cap="none" normalizeH="0" baseline="0" dirty="0" smtClean="0">
                <a:ln>
                  <a:noFill/>
                </a:ln>
                <a:solidFill>
                  <a:srgbClr val="333333"/>
                </a:solidFill>
                <a:effectLst/>
                <a:latin typeface="Helvetica Neue"/>
              </a:rPr>
              <a:t> </a:t>
            </a:r>
            <a:r>
              <a:rPr lang="es-CO" altLang="es-CO" sz="3600" dirty="0" smtClean="0">
                <a:solidFill>
                  <a:srgbClr val="333333"/>
                </a:solidFill>
                <a:latin typeface="Consolas" panose="020B0609020204030204" pitchFamily="49" charset="0"/>
              </a:rPr>
              <a:t>[]</a:t>
            </a:r>
            <a:endParaRPr lang="es-CO" altLang="es-CO" sz="3600" dirty="0">
              <a:solidFill>
                <a:srgbClr val="333333"/>
              </a:solidFill>
              <a:latin typeface="Consolas" panose="020B0609020204030204" pitchFamily="49"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s-CO" altLang="es-CO" sz="3600" b="0" i="0" u="none" strike="noStrike" cap="none" normalizeH="0" baseline="0" dirty="0" smtClean="0">
              <a:ln>
                <a:noFill/>
              </a:ln>
              <a:solidFill>
                <a:schemeClr val="tx1"/>
              </a:solidFill>
              <a:effectLst/>
            </a:endParaRPr>
          </a:p>
        </p:txBody>
      </p:sp>
      <p:sp>
        <p:nvSpPr>
          <p:cNvPr id="11" name="CuadroTexto 10"/>
          <p:cNvSpPr txBox="1"/>
          <p:nvPr/>
        </p:nvSpPr>
        <p:spPr>
          <a:xfrm>
            <a:off x="9591193" y="1711775"/>
            <a:ext cx="1703435" cy="369332"/>
          </a:xfrm>
          <a:prstGeom prst="rect">
            <a:avLst/>
          </a:prstGeom>
          <a:noFill/>
        </p:spPr>
        <p:txBody>
          <a:bodyPr wrap="square" rtlCol="0">
            <a:spAutoFit/>
          </a:bodyPr>
          <a:lstStyle/>
          <a:p>
            <a:pPr algn="ctr"/>
            <a:r>
              <a:rPr lang="es-CO" b="1" dirty="0" smtClean="0"/>
              <a:t>Operadores</a:t>
            </a:r>
          </a:p>
        </p:txBody>
      </p:sp>
      <p:sp>
        <p:nvSpPr>
          <p:cNvPr id="12" name="Rectángulo 11"/>
          <p:cNvSpPr/>
          <p:nvPr/>
        </p:nvSpPr>
        <p:spPr>
          <a:xfrm>
            <a:off x="8767833" y="4255546"/>
            <a:ext cx="3050498" cy="293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i="1" dirty="0"/>
              <a:t>vectores con enteros positivos</a:t>
            </a:r>
            <a:endParaRPr lang="es-CO" sz="1600" dirty="0"/>
          </a:p>
        </p:txBody>
      </p:sp>
      <p:sp>
        <p:nvSpPr>
          <p:cNvPr id="13" name="Rectángulo 12"/>
          <p:cNvSpPr/>
          <p:nvPr/>
        </p:nvSpPr>
        <p:spPr>
          <a:xfrm>
            <a:off x="8767833" y="4729311"/>
            <a:ext cx="3050498" cy="3269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i="1" dirty="0"/>
              <a:t>vectores con enteros </a:t>
            </a:r>
            <a:r>
              <a:rPr lang="es-CO" sz="1600" i="1" dirty="0" smtClean="0"/>
              <a:t>negativos</a:t>
            </a:r>
            <a:endParaRPr lang="es-CO" sz="1600" dirty="0"/>
          </a:p>
        </p:txBody>
      </p:sp>
      <p:sp>
        <p:nvSpPr>
          <p:cNvPr id="14" name="Rectángulo 13"/>
          <p:cNvSpPr/>
          <p:nvPr/>
        </p:nvSpPr>
        <p:spPr>
          <a:xfrm>
            <a:off x="8767833" y="5181032"/>
            <a:ext cx="3050498" cy="291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i="1" dirty="0"/>
              <a:t>vectores con </a:t>
            </a:r>
            <a:r>
              <a:rPr lang="es-CO" sz="1600" i="1" dirty="0" smtClean="0"/>
              <a:t>elementos lógicos</a:t>
            </a:r>
            <a:endParaRPr lang="es-CO" sz="1600" dirty="0"/>
          </a:p>
        </p:txBody>
      </p:sp>
      <p:sp>
        <p:nvSpPr>
          <p:cNvPr id="15" name="Rectángulo 14"/>
          <p:cNvSpPr/>
          <p:nvPr/>
        </p:nvSpPr>
        <p:spPr>
          <a:xfrm>
            <a:off x="8767833" y="5551517"/>
            <a:ext cx="3050498" cy="312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i="1" dirty="0"/>
              <a:t>vectores con </a:t>
            </a:r>
            <a:r>
              <a:rPr lang="es-CO" sz="1600" i="1" dirty="0" smtClean="0"/>
              <a:t>elementos textuales</a:t>
            </a:r>
            <a:endParaRPr lang="es-CO" sz="1600" dirty="0"/>
          </a:p>
        </p:txBody>
      </p:sp>
    </p:spTree>
    <p:extLst>
      <p:ext uri="{BB962C8B-B14F-4D97-AF65-F5344CB8AC3E}">
        <p14:creationId xmlns:p14="http://schemas.microsoft.com/office/powerpoint/2010/main" val="29814403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2452254" y="2421694"/>
            <a:ext cx="7398328" cy="707886"/>
          </a:xfrm>
          <a:prstGeom prst="rect">
            <a:avLst/>
          </a:prstGeom>
          <a:noFill/>
        </p:spPr>
        <p:txBody>
          <a:bodyPr wrap="square" rtlCol="0">
            <a:spAutoFit/>
          </a:bodyPr>
          <a:lstStyle/>
          <a:p>
            <a:pPr algn="ctr"/>
            <a:r>
              <a:rPr lang="es-CO" sz="4000" b="1" dirty="0" smtClean="0"/>
              <a:t>FACTORES EN R</a:t>
            </a:r>
            <a:endParaRPr lang="es-CO" sz="4000" b="1" dirty="0"/>
          </a:p>
        </p:txBody>
      </p:sp>
    </p:spTree>
    <p:extLst>
      <p:ext uri="{BB962C8B-B14F-4D97-AF65-F5344CB8AC3E}">
        <p14:creationId xmlns:p14="http://schemas.microsoft.com/office/powerpoint/2010/main" val="3677534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1"/>
          <p:cNvSpPr txBox="1">
            <a:spLocks/>
          </p:cNvSpPr>
          <p:nvPr/>
        </p:nvSpPr>
        <p:spPr>
          <a:xfrm>
            <a:off x="1955322" y="1831125"/>
            <a:ext cx="798488" cy="37424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s-ES" sz="4000" dirty="0">
              <a:solidFill>
                <a:srgbClr val="19937C"/>
              </a:solidFill>
              <a:latin typeface="Ancizar Sans Extrabold"/>
              <a:cs typeface="Ancizar Sans Extrabold"/>
            </a:endParaRPr>
          </a:p>
        </p:txBody>
      </p:sp>
      <p:pic>
        <p:nvPicPr>
          <p:cNvPr id="1026"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05476" y="6401750"/>
            <a:ext cx="1473609" cy="307777"/>
          </a:xfrm>
          <a:prstGeom prst="rect">
            <a:avLst/>
          </a:prstGeom>
        </p:spPr>
        <p:txBody>
          <a:bodyPr wrap="none">
            <a:spAutoFit/>
          </a:bodyPr>
          <a:lstStyle/>
          <a:p>
            <a:r>
              <a:rPr lang="es-CO" sz="1400" dirty="0" smtClean="0">
                <a:solidFill>
                  <a:schemeClr val="bg1">
                    <a:lumMod val="65000"/>
                  </a:schemeClr>
                </a:solidFill>
                <a:effectLst>
                  <a:outerShdw blurRad="38100" dist="38100" dir="2700000" algn="tl">
                    <a:srgbClr val="000000">
                      <a:alpha val="43137"/>
                    </a:srgbClr>
                  </a:outerShdw>
                </a:effectLst>
              </a:rPr>
              <a:t>Primer curso de R</a:t>
            </a:r>
            <a:endParaRPr lang="es-CO" sz="1400" dirty="0">
              <a:solidFill>
                <a:schemeClr val="bg1">
                  <a:lumMod val="65000"/>
                </a:schemeClr>
              </a:solidFill>
              <a:effectLst>
                <a:outerShdw blurRad="38100" dist="38100" dir="2700000" algn="tl">
                  <a:srgbClr val="000000">
                    <a:alpha val="43137"/>
                  </a:srgbClr>
                </a:outerShdw>
              </a:effectLst>
            </a:endParaRPr>
          </a:p>
        </p:txBody>
      </p:sp>
      <p:sp>
        <p:nvSpPr>
          <p:cNvPr id="5" name="CuadroTexto 4"/>
          <p:cNvSpPr txBox="1"/>
          <p:nvPr/>
        </p:nvSpPr>
        <p:spPr>
          <a:xfrm>
            <a:off x="648393" y="551330"/>
            <a:ext cx="5511338" cy="369332"/>
          </a:xfrm>
          <a:prstGeom prst="rect">
            <a:avLst/>
          </a:prstGeom>
          <a:noFill/>
        </p:spPr>
        <p:txBody>
          <a:bodyPr wrap="square" rtlCol="0">
            <a:spAutoFit/>
          </a:bodyPr>
          <a:lstStyle/>
          <a:p>
            <a:r>
              <a:rPr lang="es-CO" b="1" dirty="0" smtClean="0"/>
              <a:t>EXPRESIONES LÓGICAS EN R</a:t>
            </a:r>
            <a:endParaRPr lang="es-CO" b="1" dirty="0"/>
          </a:p>
        </p:txBody>
      </p:sp>
      <p:sp>
        <p:nvSpPr>
          <p:cNvPr id="6" name="Rectángulo 5"/>
          <p:cNvSpPr/>
          <p:nvPr/>
        </p:nvSpPr>
        <p:spPr>
          <a:xfrm>
            <a:off x="970931" y="1254742"/>
            <a:ext cx="3471656" cy="369332"/>
          </a:xfrm>
          <a:prstGeom prst="rect">
            <a:avLst/>
          </a:prstGeom>
        </p:spPr>
        <p:txBody>
          <a:bodyPr wrap="none">
            <a:spAutoFit/>
          </a:bodyPr>
          <a:lstStyle/>
          <a:p>
            <a:r>
              <a:rPr lang="es-CO" b="1" dirty="0" smtClean="0">
                <a:solidFill>
                  <a:srgbClr val="00B050"/>
                </a:solidFill>
              </a:rPr>
              <a:t>OPERADORES RELACIONALES EN R</a:t>
            </a:r>
            <a:endParaRPr lang="es-CO" b="1" dirty="0">
              <a:solidFill>
                <a:srgbClr val="FF0000"/>
              </a:solidFill>
            </a:endParaRPr>
          </a:p>
        </p:txBody>
      </p:sp>
      <p:sp>
        <p:nvSpPr>
          <p:cNvPr id="4" name="Rectángulo 3"/>
          <p:cNvSpPr/>
          <p:nvPr/>
        </p:nvSpPr>
        <p:spPr>
          <a:xfrm>
            <a:off x="1485208" y="2293837"/>
            <a:ext cx="6096000" cy="2308324"/>
          </a:xfrm>
          <a:prstGeom prst="rect">
            <a:avLst/>
          </a:prstGeom>
        </p:spPr>
        <p:txBody>
          <a:bodyPr>
            <a:spAutoFit/>
          </a:bodyPr>
          <a:lstStyle/>
          <a:p>
            <a:pPr algn="just"/>
            <a:r>
              <a:rPr lang="es-CO" b="0" i="0" dirty="0" smtClean="0">
                <a:solidFill>
                  <a:srgbClr val="333333"/>
                </a:solidFill>
                <a:effectLst/>
                <a:latin typeface="Helvetica Neue"/>
              </a:rPr>
              <a:t>Los </a:t>
            </a:r>
            <a:r>
              <a:rPr lang="es-CO" b="0" i="1" dirty="0" smtClean="0">
                <a:solidFill>
                  <a:srgbClr val="333333"/>
                </a:solidFill>
                <a:effectLst/>
                <a:latin typeface="Helvetica Neue"/>
              </a:rPr>
              <a:t>operadores relacionales</a:t>
            </a:r>
            <a:r>
              <a:rPr lang="es-CO" b="0" i="0" dirty="0" smtClean="0">
                <a:solidFill>
                  <a:srgbClr val="333333"/>
                </a:solidFill>
                <a:effectLst/>
                <a:latin typeface="Helvetica Neue"/>
              </a:rPr>
              <a:t> disponibles en R son:</a:t>
            </a:r>
          </a:p>
          <a:p>
            <a:pPr algn="just"/>
            <a:endParaRPr lang="es-CO" b="0" i="0" dirty="0" smtClean="0">
              <a:solidFill>
                <a:srgbClr val="333333"/>
              </a:solidFill>
              <a:effectLst/>
              <a:latin typeface="Helvetica Neue"/>
            </a:endParaRPr>
          </a:p>
          <a:p>
            <a:pPr algn="just">
              <a:buFont typeface="Arial" panose="020B0604020202020204" pitchFamily="34" charset="0"/>
              <a:buChar char="•"/>
            </a:pPr>
            <a:r>
              <a:rPr lang="es-CO" b="1" i="1" dirty="0" smtClean="0">
                <a:solidFill>
                  <a:srgbClr val="333333"/>
                </a:solidFill>
                <a:effectLst/>
                <a:latin typeface="Helvetica Neue"/>
              </a:rPr>
              <a:t> Menor que ( &lt; )</a:t>
            </a:r>
            <a:endParaRPr lang="es-CO" b="0" i="0" dirty="0" smtClean="0">
              <a:solidFill>
                <a:srgbClr val="333333"/>
              </a:solidFill>
              <a:effectLst/>
              <a:latin typeface="Helvetica Neue"/>
            </a:endParaRPr>
          </a:p>
          <a:p>
            <a:pPr algn="just">
              <a:buFont typeface="Arial" panose="020B0604020202020204" pitchFamily="34" charset="0"/>
              <a:buChar char="•"/>
            </a:pPr>
            <a:r>
              <a:rPr lang="es-CO" b="1" i="1" dirty="0" smtClean="0">
                <a:solidFill>
                  <a:srgbClr val="333333"/>
                </a:solidFill>
                <a:effectLst/>
                <a:latin typeface="Helvetica Neue"/>
              </a:rPr>
              <a:t> Mayor que ( &gt; )</a:t>
            </a:r>
            <a:endParaRPr lang="es-CO" b="0" i="0" dirty="0" smtClean="0">
              <a:solidFill>
                <a:srgbClr val="333333"/>
              </a:solidFill>
              <a:effectLst/>
              <a:latin typeface="Helvetica Neue"/>
            </a:endParaRPr>
          </a:p>
          <a:p>
            <a:pPr algn="just">
              <a:buFont typeface="Arial" panose="020B0604020202020204" pitchFamily="34" charset="0"/>
              <a:buChar char="•"/>
            </a:pPr>
            <a:r>
              <a:rPr lang="es-CO" b="1" i="1" dirty="0" smtClean="0">
                <a:solidFill>
                  <a:srgbClr val="333333"/>
                </a:solidFill>
                <a:effectLst/>
                <a:latin typeface="Helvetica Neue"/>
              </a:rPr>
              <a:t> Menor o igual que ( &lt;= )</a:t>
            </a:r>
            <a:endParaRPr lang="es-CO" b="0" i="0" dirty="0" smtClean="0">
              <a:solidFill>
                <a:srgbClr val="333333"/>
              </a:solidFill>
              <a:effectLst/>
              <a:latin typeface="Helvetica Neue"/>
            </a:endParaRPr>
          </a:p>
          <a:p>
            <a:pPr algn="just">
              <a:buFont typeface="Arial" panose="020B0604020202020204" pitchFamily="34" charset="0"/>
              <a:buChar char="•"/>
            </a:pPr>
            <a:r>
              <a:rPr lang="es-CO" b="1" i="1" dirty="0" smtClean="0">
                <a:solidFill>
                  <a:srgbClr val="333333"/>
                </a:solidFill>
                <a:effectLst/>
                <a:latin typeface="Helvetica Neue"/>
              </a:rPr>
              <a:t> Mayor o igual que ( &gt;= )</a:t>
            </a:r>
            <a:endParaRPr lang="es-CO" b="0" i="0" dirty="0" smtClean="0">
              <a:solidFill>
                <a:srgbClr val="333333"/>
              </a:solidFill>
              <a:effectLst/>
              <a:latin typeface="Helvetica Neue"/>
            </a:endParaRPr>
          </a:p>
          <a:p>
            <a:pPr algn="just">
              <a:buFont typeface="Arial" panose="020B0604020202020204" pitchFamily="34" charset="0"/>
              <a:buChar char="•"/>
            </a:pPr>
            <a:r>
              <a:rPr lang="es-CO" b="1" i="1" dirty="0" smtClean="0">
                <a:solidFill>
                  <a:srgbClr val="333333"/>
                </a:solidFill>
                <a:effectLst/>
                <a:latin typeface="Helvetica Neue"/>
              </a:rPr>
              <a:t> Igual a ( == )</a:t>
            </a:r>
            <a:endParaRPr lang="es-CO" b="0" i="0" dirty="0" smtClean="0">
              <a:solidFill>
                <a:srgbClr val="333333"/>
              </a:solidFill>
              <a:effectLst/>
              <a:latin typeface="Helvetica Neue"/>
            </a:endParaRPr>
          </a:p>
          <a:p>
            <a:pPr algn="just">
              <a:buFont typeface="Arial" panose="020B0604020202020204" pitchFamily="34" charset="0"/>
              <a:buChar char="•"/>
            </a:pPr>
            <a:r>
              <a:rPr lang="es-CO" b="1" i="1" dirty="0" smtClean="0">
                <a:solidFill>
                  <a:srgbClr val="333333"/>
                </a:solidFill>
                <a:effectLst/>
                <a:latin typeface="Helvetica Neue"/>
              </a:rPr>
              <a:t> No es igual a (diferente) ( != )</a:t>
            </a:r>
            <a:endParaRPr lang="es-CO" b="0" i="0" dirty="0">
              <a:solidFill>
                <a:srgbClr val="333333"/>
              </a:solidFill>
              <a:effectLst/>
              <a:latin typeface="Helvetica Neue"/>
            </a:endParaRPr>
          </a:p>
        </p:txBody>
      </p:sp>
    </p:spTree>
    <p:extLst>
      <p:ext uri="{BB962C8B-B14F-4D97-AF65-F5344CB8AC3E}">
        <p14:creationId xmlns:p14="http://schemas.microsoft.com/office/powerpoint/2010/main" val="22143449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1485208" y="2293837"/>
            <a:ext cx="7708668" cy="1477328"/>
          </a:xfrm>
          <a:prstGeom prst="rect">
            <a:avLst/>
          </a:prstGeom>
        </p:spPr>
        <p:txBody>
          <a:bodyPr wrap="square">
            <a:spAutoFit/>
          </a:bodyPr>
          <a:lstStyle/>
          <a:p>
            <a:pPr algn="just"/>
            <a:r>
              <a:rPr lang="es-CO" b="0" i="0" dirty="0" smtClean="0">
                <a:solidFill>
                  <a:srgbClr val="333333"/>
                </a:solidFill>
                <a:effectLst/>
                <a:latin typeface="Helvetica Neue"/>
              </a:rPr>
              <a:t>Subconjuntos de Variables desde una perspectiva metodológica</a:t>
            </a:r>
          </a:p>
          <a:p>
            <a:pPr algn="just"/>
            <a:endParaRPr lang="es-CO" b="0" i="0" dirty="0" smtClean="0">
              <a:solidFill>
                <a:srgbClr val="333333"/>
              </a:solidFill>
              <a:effectLst/>
              <a:latin typeface="Helvetica Neue"/>
            </a:endParaRPr>
          </a:p>
          <a:p>
            <a:pPr algn="just">
              <a:buFont typeface="Arial" panose="020B0604020202020204" pitchFamily="34" charset="0"/>
              <a:buChar char="•"/>
            </a:pPr>
            <a:r>
              <a:rPr lang="es-CO" b="1" i="1" dirty="0" smtClean="0">
                <a:solidFill>
                  <a:srgbClr val="333333"/>
                </a:solidFill>
                <a:effectLst/>
                <a:latin typeface="Helvetica Neue"/>
              </a:rPr>
              <a:t> </a:t>
            </a:r>
            <a:r>
              <a:rPr lang="es-CO" b="1" i="1" dirty="0" smtClean="0">
                <a:solidFill>
                  <a:srgbClr val="333333"/>
                </a:solidFill>
                <a:latin typeface="Helvetica Neue"/>
              </a:rPr>
              <a:t>Numéricas – continuas   (Intervalo o Razón (</a:t>
            </a:r>
            <a:r>
              <a:rPr lang="es-CO" b="1" i="1" dirty="0">
                <a:solidFill>
                  <a:srgbClr val="FF0000"/>
                </a:solidFill>
                <a:latin typeface="Helvetica Neue"/>
              </a:rPr>
              <a:t>0</a:t>
            </a:r>
            <a:r>
              <a:rPr lang="es-CO" b="1" i="1" dirty="0" smtClean="0">
                <a:solidFill>
                  <a:srgbClr val="FF0000"/>
                </a:solidFill>
                <a:latin typeface="Helvetica Neue"/>
              </a:rPr>
              <a:t> </a:t>
            </a:r>
            <a:r>
              <a:rPr lang="es-CO" b="1" i="1" dirty="0" smtClean="0">
                <a:solidFill>
                  <a:srgbClr val="333333"/>
                </a:solidFill>
                <a:latin typeface="Helvetica Neue"/>
              </a:rPr>
              <a:t>absoluto))</a:t>
            </a:r>
            <a:endParaRPr lang="es-CO" b="0" i="0" dirty="0" smtClean="0">
              <a:solidFill>
                <a:srgbClr val="333333"/>
              </a:solidFill>
              <a:effectLst/>
              <a:latin typeface="Helvetica Neue"/>
            </a:endParaRPr>
          </a:p>
          <a:p>
            <a:pPr algn="just">
              <a:buFont typeface="Arial" panose="020B0604020202020204" pitchFamily="34" charset="0"/>
              <a:buChar char="•"/>
            </a:pPr>
            <a:r>
              <a:rPr lang="es-CO" b="1" i="1" dirty="0" smtClean="0">
                <a:solidFill>
                  <a:srgbClr val="333333"/>
                </a:solidFill>
                <a:effectLst/>
                <a:latin typeface="Helvetica Neue"/>
              </a:rPr>
              <a:t> Nominales o categóricas</a:t>
            </a:r>
          </a:p>
          <a:p>
            <a:pPr algn="just">
              <a:buFont typeface="Arial" panose="020B0604020202020204" pitchFamily="34" charset="0"/>
              <a:buChar char="•"/>
            </a:pPr>
            <a:r>
              <a:rPr lang="es-CO" b="1" i="1" dirty="0" smtClean="0">
                <a:solidFill>
                  <a:srgbClr val="333333"/>
                </a:solidFill>
                <a:latin typeface="Helvetica Neue"/>
              </a:rPr>
              <a:t> Ordinales</a:t>
            </a:r>
            <a:endParaRPr lang="es-CO" b="0" i="0" dirty="0">
              <a:solidFill>
                <a:srgbClr val="333333"/>
              </a:solidFill>
              <a:effectLst/>
              <a:latin typeface="Helvetica Neue"/>
            </a:endParaRPr>
          </a:p>
        </p:txBody>
      </p:sp>
      <p:sp>
        <p:nvSpPr>
          <p:cNvPr id="7" name="Rectángulo 6"/>
          <p:cNvSpPr/>
          <p:nvPr/>
        </p:nvSpPr>
        <p:spPr>
          <a:xfrm>
            <a:off x="632909" y="1209109"/>
            <a:ext cx="7038720" cy="369332"/>
          </a:xfrm>
          <a:prstGeom prst="rect">
            <a:avLst/>
          </a:prstGeom>
        </p:spPr>
        <p:txBody>
          <a:bodyPr wrap="square">
            <a:spAutoFit/>
          </a:bodyPr>
          <a:lstStyle/>
          <a:p>
            <a:r>
              <a:rPr lang="es-CO" b="1" dirty="0" smtClean="0">
                <a:solidFill>
                  <a:srgbClr val="00B050"/>
                </a:solidFill>
              </a:rPr>
              <a:t>TIPOS DE VARIABLES</a:t>
            </a:r>
          </a:p>
        </p:txBody>
      </p:sp>
    </p:spTree>
    <p:extLst>
      <p:ext uri="{BB962C8B-B14F-4D97-AF65-F5344CB8AC3E}">
        <p14:creationId xmlns:p14="http://schemas.microsoft.com/office/powerpoint/2010/main" val="6547770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632909" y="1209109"/>
            <a:ext cx="7038720" cy="369332"/>
          </a:xfrm>
          <a:prstGeom prst="rect">
            <a:avLst/>
          </a:prstGeom>
        </p:spPr>
        <p:txBody>
          <a:bodyPr wrap="square">
            <a:spAutoFit/>
          </a:bodyPr>
          <a:lstStyle/>
          <a:p>
            <a:r>
              <a:rPr lang="es-CO" b="1" dirty="0" smtClean="0">
                <a:solidFill>
                  <a:srgbClr val="00B050"/>
                </a:solidFill>
              </a:rPr>
              <a:t>¿CÓMO CREAR FACTORES EN R?</a:t>
            </a:r>
          </a:p>
        </p:txBody>
      </p:sp>
      <p:sp>
        <p:nvSpPr>
          <p:cNvPr id="7" name="Rectángulo 6"/>
          <p:cNvSpPr/>
          <p:nvPr/>
        </p:nvSpPr>
        <p:spPr>
          <a:xfrm>
            <a:off x="2363509" y="4821368"/>
            <a:ext cx="8283037" cy="523220"/>
          </a:xfrm>
          <a:prstGeom prst="rect">
            <a:avLst/>
          </a:prstGeom>
        </p:spPr>
        <p:txBody>
          <a:bodyPr wrap="none">
            <a:spAutoFit/>
          </a:bodyPr>
          <a:lstStyle/>
          <a:p>
            <a:r>
              <a:rPr lang="es-CO" altLang="es-CO" sz="2800" b="1" dirty="0" smtClean="0">
                <a:solidFill>
                  <a:srgbClr val="333333"/>
                </a:solidFill>
                <a:latin typeface="Helvetica Neue"/>
              </a:rPr>
              <a:t>factor</a:t>
            </a:r>
            <a:r>
              <a:rPr lang="es-CO" altLang="es-CO" sz="2800" dirty="0" smtClean="0">
                <a:solidFill>
                  <a:srgbClr val="902000"/>
                </a:solidFill>
                <a:latin typeface="Consolas" panose="020B0609020204030204" pitchFamily="49" charset="0"/>
              </a:rPr>
              <a:t>(x =, </a:t>
            </a:r>
            <a:r>
              <a:rPr lang="es-CO" altLang="es-CO" sz="2800" dirty="0" err="1" smtClean="0">
                <a:solidFill>
                  <a:srgbClr val="902000"/>
                </a:solidFill>
                <a:latin typeface="Consolas" panose="020B0609020204030204" pitchFamily="49" charset="0"/>
              </a:rPr>
              <a:t>levels</a:t>
            </a:r>
            <a:r>
              <a:rPr lang="es-CO" altLang="es-CO" sz="2800" dirty="0" smtClean="0">
                <a:solidFill>
                  <a:srgbClr val="902000"/>
                </a:solidFill>
                <a:latin typeface="Consolas" panose="020B0609020204030204" pitchFamily="49" charset="0"/>
              </a:rPr>
              <a:t>=, </a:t>
            </a:r>
            <a:r>
              <a:rPr lang="es-CO" altLang="es-CO" sz="2800" dirty="0" err="1" smtClean="0">
                <a:solidFill>
                  <a:srgbClr val="902000"/>
                </a:solidFill>
                <a:latin typeface="Consolas" panose="020B0609020204030204" pitchFamily="49" charset="0"/>
              </a:rPr>
              <a:t>labels</a:t>
            </a:r>
            <a:r>
              <a:rPr lang="es-CO" altLang="es-CO" sz="2800" dirty="0" smtClean="0">
                <a:solidFill>
                  <a:srgbClr val="902000"/>
                </a:solidFill>
                <a:latin typeface="Consolas" panose="020B0609020204030204" pitchFamily="49" charset="0"/>
              </a:rPr>
              <a:t>= , </a:t>
            </a:r>
            <a:r>
              <a:rPr lang="es-CO" altLang="es-CO" sz="2800" dirty="0" err="1" smtClean="0">
                <a:solidFill>
                  <a:srgbClr val="902000"/>
                </a:solidFill>
                <a:latin typeface="Consolas" panose="020B0609020204030204" pitchFamily="49" charset="0"/>
              </a:rPr>
              <a:t>ordered</a:t>
            </a:r>
            <a:r>
              <a:rPr lang="es-CO" altLang="es-CO" sz="2800" dirty="0" smtClean="0">
                <a:solidFill>
                  <a:srgbClr val="00B050"/>
                </a:solidFill>
                <a:latin typeface="Consolas" panose="020B0609020204030204" pitchFamily="49" charset="0"/>
              </a:rPr>
              <a:t>, …</a:t>
            </a:r>
            <a:r>
              <a:rPr lang="es-CO" altLang="es-CO" sz="2800" dirty="0" smtClean="0">
                <a:solidFill>
                  <a:srgbClr val="902000"/>
                </a:solidFill>
                <a:latin typeface="Consolas" panose="020B0609020204030204" pitchFamily="49" charset="0"/>
              </a:rPr>
              <a:t>)</a:t>
            </a:r>
            <a:endParaRPr lang="es-CO" sz="2800" dirty="0"/>
          </a:p>
        </p:txBody>
      </p:sp>
      <p:cxnSp>
        <p:nvCxnSpPr>
          <p:cNvPr id="3" name="Conector recto de flecha 2"/>
          <p:cNvCxnSpPr/>
          <p:nvPr/>
        </p:nvCxnSpPr>
        <p:spPr>
          <a:xfrm flipH="1">
            <a:off x="5594466" y="3350029"/>
            <a:ext cx="1138843" cy="1255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p:cNvCxnSpPr/>
          <p:nvPr/>
        </p:nvCxnSpPr>
        <p:spPr>
          <a:xfrm>
            <a:off x="6724997" y="3383280"/>
            <a:ext cx="33250" cy="12219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p:cNvCxnSpPr/>
          <p:nvPr/>
        </p:nvCxnSpPr>
        <p:spPr>
          <a:xfrm>
            <a:off x="6733309" y="3350029"/>
            <a:ext cx="1421476" cy="12219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ángulo 12"/>
          <p:cNvSpPr/>
          <p:nvPr/>
        </p:nvSpPr>
        <p:spPr>
          <a:xfrm>
            <a:off x="6048690" y="2947446"/>
            <a:ext cx="1352614" cy="369332"/>
          </a:xfrm>
          <a:prstGeom prst="rect">
            <a:avLst/>
          </a:prstGeom>
        </p:spPr>
        <p:txBody>
          <a:bodyPr wrap="none">
            <a:spAutoFit/>
          </a:bodyPr>
          <a:lstStyle/>
          <a:p>
            <a:r>
              <a:rPr lang="es-CO" b="1" dirty="0" smtClean="0">
                <a:solidFill>
                  <a:schemeClr val="accent1">
                    <a:lumMod val="75000"/>
                  </a:schemeClr>
                </a:solidFill>
              </a:rPr>
              <a:t>Argumentos</a:t>
            </a:r>
            <a:endParaRPr lang="es-CO" dirty="0">
              <a:solidFill>
                <a:schemeClr val="accent1">
                  <a:lumMod val="75000"/>
                </a:schemeClr>
              </a:solidFill>
            </a:endParaRPr>
          </a:p>
        </p:txBody>
      </p:sp>
      <p:sp>
        <p:nvSpPr>
          <p:cNvPr id="14" name="Rectángulo 13"/>
          <p:cNvSpPr/>
          <p:nvPr/>
        </p:nvSpPr>
        <p:spPr>
          <a:xfrm>
            <a:off x="632909" y="4936367"/>
            <a:ext cx="883243" cy="293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i="1" dirty="0" smtClean="0"/>
              <a:t>Función</a:t>
            </a:r>
            <a:endParaRPr lang="es-CO" sz="1600" dirty="0"/>
          </a:p>
        </p:txBody>
      </p:sp>
      <p:cxnSp>
        <p:nvCxnSpPr>
          <p:cNvPr id="16" name="Conector recto de flecha 15"/>
          <p:cNvCxnSpPr/>
          <p:nvPr/>
        </p:nvCxnSpPr>
        <p:spPr>
          <a:xfrm>
            <a:off x="1679171" y="5082977"/>
            <a:ext cx="4655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04821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1"/>
          <p:cNvSpPr txBox="1">
            <a:spLocks/>
          </p:cNvSpPr>
          <p:nvPr/>
        </p:nvSpPr>
        <p:spPr>
          <a:xfrm>
            <a:off x="1955322" y="1831125"/>
            <a:ext cx="798488" cy="37424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s-ES" sz="4000" dirty="0">
              <a:solidFill>
                <a:srgbClr val="19937C"/>
              </a:solidFill>
              <a:latin typeface="Ancizar Sans Extrabold"/>
              <a:cs typeface="Ancizar Sans Extrabold"/>
            </a:endParaRPr>
          </a:p>
        </p:txBody>
      </p:sp>
      <p:pic>
        <p:nvPicPr>
          <p:cNvPr id="1026"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05476" y="6401750"/>
            <a:ext cx="1473609" cy="307777"/>
          </a:xfrm>
          <a:prstGeom prst="rect">
            <a:avLst/>
          </a:prstGeom>
        </p:spPr>
        <p:txBody>
          <a:bodyPr wrap="none">
            <a:spAutoFit/>
          </a:bodyPr>
          <a:lstStyle/>
          <a:p>
            <a:r>
              <a:rPr lang="es-CO" sz="1400" dirty="0" smtClean="0">
                <a:solidFill>
                  <a:schemeClr val="bg1">
                    <a:lumMod val="65000"/>
                  </a:schemeClr>
                </a:solidFill>
                <a:effectLst>
                  <a:outerShdw blurRad="38100" dist="38100" dir="2700000" algn="tl">
                    <a:srgbClr val="000000">
                      <a:alpha val="43137"/>
                    </a:srgbClr>
                  </a:outerShdw>
                </a:effectLst>
              </a:rPr>
              <a:t>Primer curso de R</a:t>
            </a:r>
            <a:endParaRPr lang="es-CO" sz="1400" dirty="0">
              <a:solidFill>
                <a:schemeClr val="bg1">
                  <a:lumMod val="65000"/>
                </a:schemeClr>
              </a:solidFill>
              <a:effectLst>
                <a:outerShdw blurRad="38100" dist="38100" dir="2700000" algn="tl">
                  <a:srgbClr val="000000">
                    <a:alpha val="43137"/>
                  </a:srgbClr>
                </a:outerShdw>
              </a:effectLst>
            </a:endParaRPr>
          </a:p>
        </p:txBody>
      </p:sp>
      <p:sp>
        <p:nvSpPr>
          <p:cNvPr id="6" name="CuadroTexto 5"/>
          <p:cNvSpPr txBox="1"/>
          <p:nvPr/>
        </p:nvSpPr>
        <p:spPr>
          <a:xfrm>
            <a:off x="2753810" y="1743706"/>
            <a:ext cx="6251171" cy="3231654"/>
          </a:xfrm>
          <a:prstGeom prst="rect">
            <a:avLst/>
          </a:prstGeom>
          <a:noFill/>
        </p:spPr>
        <p:txBody>
          <a:bodyPr wrap="square" rtlCol="0">
            <a:spAutoFit/>
          </a:bodyPr>
          <a:lstStyle/>
          <a:p>
            <a:pPr algn="ctr"/>
            <a:r>
              <a:rPr lang="es-CO" sz="3600" b="1" dirty="0" smtClean="0"/>
              <a:t>SESIÓN </a:t>
            </a:r>
            <a:r>
              <a:rPr lang="es-CO" sz="3600" b="1" dirty="0" smtClean="0"/>
              <a:t>7 </a:t>
            </a:r>
            <a:endParaRPr lang="es-CO" sz="3600" b="1" dirty="0" smtClean="0"/>
          </a:p>
          <a:p>
            <a:pPr algn="ctr"/>
            <a:r>
              <a:rPr lang="es-CO" sz="2400" dirty="0" smtClean="0"/>
              <a:t>FUNCIONES, ESTRUCTURAS DE CONTROL – PROGRAMACIÓN Y ESTILO EN R </a:t>
            </a:r>
            <a:endParaRPr lang="es-CO" sz="2400" dirty="0" smtClean="0"/>
          </a:p>
          <a:p>
            <a:pPr algn="ctr"/>
            <a:endParaRPr lang="es-CO" sz="2400" dirty="0"/>
          </a:p>
          <a:p>
            <a:pPr algn="ctr"/>
            <a:r>
              <a:rPr lang="es-CO" sz="2400" dirty="0" smtClean="0"/>
              <a:t>2/10/2020</a:t>
            </a:r>
            <a:endParaRPr lang="es-CO" sz="2400" dirty="0" smtClean="0"/>
          </a:p>
          <a:p>
            <a:pPr algn="ctr"/>
            <a:endParaRPr lang="es-CO" sz="2400" dirty="0"/>
          </a:p>
          <a:p>
            <a:pPr algn="ctr"/>
            <a:endParaRPr lang="es-CO" sz="2400" dirty="0" smtClean="0"/>
          </a:p>
          <a:p>
            <a:pPr algn="ctr"/>
            <a:r>
              <a:rPr lang="es-CO" sz="2400" dirty="0" smtClean="0"/>
              <a:t>Alberto Rodríguez R</a:t>
            </a:r>
            <a:endParaRPr lang="es-CO" sz="2400" dirty="0"/>
          </a:p>
        </p:txBody>
      </p:sp>
    </p:spTree>
    <p:extLst>
      <p:ext uri="{BB962C8B-B14F-4D97-AF65-F5344CB8AC3E}">
        <p14:creationId xmlns:p14="http://schemas.microsoft.com/office/powerpoint/2010/main" val="204713925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lh3.googleusercontent.com/FRwCe3OFYGlWvKkD3zZb4KSDLuKQ9BVWfAdGj_cQXacW90uAyUC1Sv5NF93-zv5kceWk_f83liR_mmmb0yio8ogjNLv3KwJh53FYqChKZYex3zmyQT9ruYdvLhm7AwtT27YToi0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815" y="1713045"/>
            <a:ext cx="7032798" cy="3466407"/>
          </a:xfrm>
          <a:prstGeom prst="rect">
            <a:avLst/>
          </a:prstGeom>
          <a:noFill/>
          <a:extLst>
            <a:ext uri="{909E8E84-426E-40DD-AFC4-6F175D3DCCD1}">
              <a14:hiddenFill xmlns:a14="http://schemas.microsoft.com/office/drawing/2010/main">
                <a:solidFill>
                  <a:srgbClr val="FFFFFF"/>
                </a:solidFill>
              </a14:hiddenFill>
            </a:ext>
          </a:extLst>
        </p:spPr>
      </p:pic>
      <p:sp>
        <p:nvSpPr>
          <p:cNvPr id="6" name="Flecha derecha 5"/>
          <p:cNvSpPr/>
          <p:nvPr/>
        </p:nvSpPr>
        <p:spPr>
          <a:xfrm>
            <a:off x="706929" y="5478950"/>
            <a:ext cx="7514705" cy="8894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Fundamentos de R</a:t>
            </a:r>
            <a:endParaRPr lang="es-CO" dirty="0"/>
          </a:p>
        </p:txBody>
      </p:sp>
      <p:pic>
        <p:nvPicPr>
          <p:cNvPr id="7" name="Imagen 6"/>
          <p:cNvPicPr>
            <a:picLocks noChangeAspect="1"/>
          </p:cNvPicPr>
          <p:nvPr/>
        </p:nvPicPr>
        <p:blipFill>
          <a:blip r:embed="rId3"/>
          <a:stretch>
            <a:fillRect/>
          </a:stretch>
        </p:blipFill>
        <p:spPr>
          <a:xfrm>
            <a:off x="9553735" y="5090245"/>
            <a:ext cx="1428750" cy="1438275"/>
          </a:xfrm>
          <a:prstGeom prst="rect">
            <a:avLst/>
          </a:prstGeom>
        </p:spPr>
      </p:pic>
      <p:sp>
        <p:nvSpPr>
          <p:cNvPr id="8" name="Rectángulo 7"/>
          <p:cNvSpPr/>
          <p:nvPr/>
        </p:nvSpPr>
        <p:spPr>
          <a:xfrm>
            <a:off x="4290003" y="407234"/>
            <a:ext cx="3102516" cy="584775"/>
          </a:xfrm>
          <a:prstGeom prst="rect">
            <a:avLst/>
          </a:prstGeom>
        </p:spPr>
        <p:txBody>
          <a:bodyPr wrap="none">
            <a:spAutoFit/>
          </a:bodyPr>
          <a:lstStyle/>
          <a:p>
            <a:r>
              <a:rPr lang="es-CO" sz="3200" b="1" dirty="0" smtClean="0"/>
              <a:t>RECAPITULANDO</a:t>
            </a:r>
            <a:endParaRPr lang="es-CO" sz="3200" dirty="0"/>
          </a:p>
        </p:txBody>
      </p:sp>
      <p:pic>
        <p:nvPicPr>
          <p:cNvPr id="9" name="Imagen 8"/>
          <p:cNvPicPr>
            <a:picLocks noChangeAspect="1"/>
          </p:cNvPicPr>
          <p:nvPr/>
        </p:nvPicPr>
        <p:blipFill>
          <a:blip r:embed="rId4"/>
          <a:stretch>
            <a:fillRect/>
          </a:stretch>
        </p:blipFill>
        <p:spPr>
          <a:xfrm>
            <a:off x="8820470" y="1713045"/>
            <a:ext cx="2895280" cy="2992537"/>
          </a:xfrm>
          <a:prstGeom prst="rect">
            <a:avLst/>
          </a:prstGeom>
        </p:spPr>
      </p:pic>
      <p:sp>
        <p:nvSpPr>
          <p:cNvPr id="12" name="Flecha abajo 11"/>
          <p:cNvSpPr/>
          <p:nvPr/>
        </p:nvSpPr>
        <p:spPr>
          <a:xfrm rot="3820974">
            <a:off x="8160946" y="1766360"/>
            <a:ext cx="284191" cy="7109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3479716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2452254" y="2421694"/>
            <a:ext cx="7398328" cy="707886"/>
          </a:xfrm>
          <a:prstGeom prst="rect">
            <a:avLst/>
          </a:prstGeom>
          <a:noFill/>
        </p:spPr>
        <p:txBody>
          <a:bodyPr wrap="square" rtlCol="0">
            <a:spAutoFit/>
          </a:bodyPr>
          <a:lstStyle/>
          <a:p>
            <a:pPr algn="ctr"/>
            <a:r>
              <a:rPr lang="es-CO" sz="4000" b="1" dirty="0" smtClean="0"/>
              <a:t>FUNCIONES</a:t>
            </a:r>
            <a:r>
              <a:rPr lang="es-CO" sz="4000" b="1" dirty="0" smtClean="0"/>
              <a:t> </a:t>
            </a:r>
            <a:r>
              <a:rPr lang="es-CO" sz="4000" b="1" dirty="0" smtClean="0"/>
              <a:t>EN R</a:t>
            </a:r>
            <a:endParaRPr lang="es-CO" sz="4000" b="1" dirty="0"/>
          </a:p>
        </p:txBody>
      </p:sp>
    </p:spTree>
    <p:extLst>
      <p:ext uri="{BB962C8B-B14F-4D97-AF65-F5344CB8AC3E}">
        <p14:creationId xmlns:p14="http://schemas.microsoft.com/office/powerpoint/2010/main" val="29356359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2236123" y="625701"/>
            <a:ext cx="7398328" cy="707886"/>
          </a:xfrm>
          <a:prstGeom prst="rect">
            <a:avLst/>
          </a:prstGeom>
          <a:noFill/>
        </p:spPr>
        <p:txBody>
          <a:bodyPr wrap="square" rtlCol="0">
            <a:spAutoFit/>
          </a:bodyPr>
          <a:lstStyle/>
          <a:p>
            <a:pPr algn="ctr"/>
            <a:r>
              <a:rPr lang="es-CO" sz="4000" b="1" dirty="0" smtClean="0"/>
              <a:t>FUNCIONES</a:t>
            </a:r>
            <a:r>
              <a:rPr lang="es-CO" sz="4000" b="1" dirty="0" smtClean="0"/>
              <a:t> </a:t>
            </a:r>
            <a:r>
              <a:rPr lang="es-CO" sz="4000" b="1" dirty="0" smtClean="0"/>
              <a:t>EN R</a:t>
            </a:r>
            <a:endParaRPr lang="es-CO" sz="4000" b="1" dirty="0"/>
          </a:p>
        </p:txBody>
      </p:sp>
      <p:sp>
        <p:nvSpPr>
          <p:cNvPr id="6" name="Rectángulo 5"/>
          <p:cNvSpPr/>
          <p:nvPr/>
        </p:nvSpPr>
        <p:spPr>
          <a:xfrm>
            <a:off x="391840" y="2054044"/>
            <a:ext cx="5393818" cy="369332"/>
          </a:xfrm>
          <a:prstGeom prst="rect">
            <a:avLst/>
          </a:prstGeom>
        </p:spPr>
        <p:txBody>
          <a:bodyPr wrap="square">
            <a:spAutoFit/>
          </a:bodyPr>
          <a:lstStyle/>
          <a:p>
            <a:r>
              <a:rPr lang="es-CO" b="1" dirty="0" smtClean="0">
                <a:solidFill>
                  <a:srgbClr val="00B050"/>
                </a:solidFill>
              </a:rPr>
              <a:t>¿REPRESENTACIÓN GRÁFICA DE UNA FUNCIÓN?</a:t>
            </a:r>
            <a:endParaRPr lang="es-CO" b="1" dirty="0" smtClean="0">
              <a:solidFill>
                <a:srgbClr val="00B050"/>
              </a:solidFill>
            </a:endParaRPr>
          </a:p>
        </p:txBody>
      </p:sp>
      <p:pic>
        <p:nvPicPr>
          <p:cNvPr id="2" name="Imagen 1"/>
          <p:cNvPicPr>
            <a:picLocks noChangeAspect="1"/>
          </p:cNvPicPr>
          <p:nvPr/>
        </p:nvPicPr>
        <p:blipFill>
          <a:blip r:embed="rId3"/>
          <a:stretch>
            <a:fillRect/>
          </a:stretch>
        </p:blipFill>
        <p:spPr>
          <a:xfrm>
            <a:off x="873702" y="3513166"/>
            <a:ext cx="4238625" cy="1943100"/>
          </a:xfrm>
          <a:prstGeom prst="rect">
            <a:avLst/>
          </a:prstGeom>
        </p:spPr>
      </p:pic>
      <p:sp>
        <p:nvSpPr>
          <p:cNvPr id="3" name="Rectángulo 2"/>
          <p:cNvSpPr/>
          <p:nvPr/>
        </p:nvSpPr>
        <p:spPr>
          <a:xfrm>
            <a:off x="6118169" y="2744067"/>
            <a:ext cx="5253643" cy="2308324"/>
          </a:xfrm>
          <a:prstGeom prst="rect">
            <a:avLst/>
          </a:prstGeom>
        </p:spPr>
        <p:txBody>
          <a:bodyPr wrap="square">
            <a:spAutoFit/>
          </a:bodyPr>
          <a:lstStyle/>
          <a:p>
            <a:pPr lvl="0" eaLnBrk="0" fontAlgn="base" hangingPunct="0">
              <a:spcBef>
                <a:spcPct val="0"/>
              </a:spcBef>
              <a:spcAft>
                <a:spcPct val="0"/>
              </a:spcAft>
            </a:pPr>
            <a:r>
              <a:rPr lang="es-CO" altLang="es-CO" b="1" i="1" dirty="0">
                <a:solidFill>
                  <a:srgbClr val="333333"/>
                </a:solidFill>
                <a:latin typeface="Helvetica Neue"/>
              </a:rPr>
              <a:t>1. </a:t>
            </a:r>
            <a:r>
              <a:rPr lang="es-CO" altLang="es-CO" b="1" i="1" dirty="0" err="1">
                <a:solidFill>
                  <a:srgbClr val="333333"/>
                </a:solidFill>
                <a:latin typeface="Helvetica Neue"/>
              </a:rPr>
              <a:t>class</a:t>
            </a:r>
            <a:r>
              <a:rPr lang="es-CO" altLang="es-CO" b="1" i="1" dirty="0">
                <a:solidFill>
                  <a:srgbClr val="333333"/>
                </a:solidFill>
                <a:latin typeface="Helvetica Neue"/>
              </a:rPr>
              <a:t>()</a:t>
            </a:r>
            <a:r>
              <a:rPr lang="es-CO" altLang="es-CO" dirty="0">
                <a:solidFill>
                  <a:srgbClr val="333333"/>
                </a:solidFill>
                <a:latin typeface="Helvetica Neue"/>
              </a:rPr>
              <a:t>: Verifica si el tipo de objeto o estructura de datos es un </a:t>
            </a:r>
            <a:r>
              <a:rPr lang="es-CO" altLang="es-CO" dirty="0" err="1">
                <a:solidFill>
                  <a:srgbClr val="333333"/>
                </a:solidFill>
                <a:latin typeface="Consolas" panose="020B0609020204030204" pitchFamily="49" charset="0"/>
              </a:rPr>
              <a:t>data.frame</a:t>
            </a:r>
            <a:r>
              <a:rPr lang="es-CO" altLang="es-CO" dirty="0">
                <a:solidFill>
                  <a:srgbClr val="333333"/>
                </a:solidFill>
                <a:latin typeface="Helvetica Neue"/>
              </a:rPr>
              <a:t>.</a:t>
            </a:r>
          </a:p>
          <a:p>
            <a:pPr lvl="0" eaLnBrk="0" fontAlgn="base" hangingPunct="0">
              <a:spcBef>
                <a:spcPct val="0"/>
              </a:spcBef>
              <a:spcAft>
                <a:spcPct val="0"/>
              </a:spcAft>
            </a:pPr>
            <a:r>
              <a:rPr lang="es-CO" altLang="es-CO" b="1" i="1" dirty="0">
                <a:solidFill>
                  <a:srgbClr val="333333"/>
                </a:solidFill>
                <a:latin typeface="Helvetica Neue"/>
              </a:rPr>
              <a:t>2. </a:t>
            </a:r>
            <a:r>
              <a:rPr lang="es-CO" altLang="es-CO" b="1" i="1" dirty="0" err="1">
                <a:solidFill>
                  <a:srgbClr val="333333"/>
                </a:solidFill>
                <a:latin typeface="Helvetica Neue"/>
              </a:rPr>
              <a:t>names</a:t>
            </a:r>
            <a:r>
              <a:rPr lang="es-CO" altLang="es-CO" b="1" i="1" dirty="0">
                <a:solidFill>
                  <a:srgbClr val="333333"/>
                </a:solidFill>
                <a:latin typeface="Helvetica Neue"/>
              </a:rPr>
              <a:t>()</a:t>
            </a:r>
            <a:r>
              <a:rPr lang="es-CO" altLang="es-CO" dirty="0">
                <a:solidFill>
                  <a:srgbClr val="333333"/>
                </a:solidFill>
                <a:latin typeface="Helvetica Neue"/>
              </a:rPr>
              <a:t>: Retorna un vector de tipo </a:t>
            </a:r>
            <a:r>
              <a:rPr lang="es-CO" altLang="es-CO" dirty="0" err="1">
                <a:solidFill>
                  <a:srgbClr val="333333"/>
                </a:solidFill>
                <a:latin typeface="Helvetica Neue"/>
              </a:rPr>
              <a:t>caracter</a:t>
            </a:r>
            <a:r>
              <a:rPr lang="es-CO" altLang="es-CO" dirty="0">
                <a:solidFill>
                  <a:srgbClr val="333333"/>
                </a:solidFill>
                <a:latin typeface="Helvetica Neue"/>
              </a:rPr>
              <a:t> o textual con los nombres de las variables de un </a:t>
            </a:r>
            <a:r>
              <a:rPr lang="es-CO" altLang="es-CO" dirty="0" err="1">
                <a:solidFill>
                  <a:srgbClr val="333333"/>
                </a:solidFill>
                <a:latin typeface="Consolas" panose="020B0609020204030204" pitchFamily="49" charset="0"/>
              </a:rPr>
              <a:t>data.frame</a:t>
            </a:r>
            <a:r>
              <a:rPr lang="es-CO" altLang="es-CO" dirty="0">
                <a:solidFill>
                  <a:srgbClr val="333333"/>
                </a:solidFill>
                <a:latin typeface="Helvetica Neue"/>
              </a:rPr>
              <a:t>.</a:t>
            </a:r>
          </a:p>
          <a:p>
            <a:pPr lvl="0" eaLnBrk="0" fontAlgn="base" hangingPunct="0">
              <a:spcBef>
                <a:spcPct val="0"/>
              </a:spcBef>
              <a:spcAft>
                <a:spcPct val="0"/>
              </a:spcAft>
            </a:pPr>
            <a:r>
              <a:rPr lang="es-CO" altLang="es-CO" b="1" i="1" dirty="0">
                <a:solidFill>
                  <a:srgbClr val="333333"/>
                </a:solidFill>
                <a:latin typeface="Helvetica Neue"/>
              </a:rPr>
              <a:t>3. </a:t>
            </a:r>
            <a:r>
              <a:rPr lang="es-CO" altLang="es-CO" b="1" i="1" dirty="0" err="1">
                <a:solidFill>
                  <a:srgbClr val="333333"/>
                </a:solidFill>
                <a:latin typeface="Helvetica Neue"/>
              </a:rPr>
              <a:t>dim</a:t>
            </a:r>
            <a:r>
              <a:rPr lang="es-CO" altLang="es-CO" b="1" i="1" dirty="0">
                <a:solidFill>
                  <a:srgbClr val="333333"/>
                </a:solidFill>
                <a:latin typeface="Helvetica Neue"/>
              </a:rPr>
              <a:t>()</a:t>
            </a:r>
            <a:r>
              <a:rPr lang="es-CO" altLang="es-CO" dirty="0">
                <a:solidFill>
                  <a:srgbClr val="333333"/>
                </a:solidFill>
                <a:latin typeface="Helvetica Neue"/>
              </a:rPr>
              <a:t>: Retorna las dimensiones de un </a:t>
            </a:r>
            <a:r>
              <a:rPr lang="es-CO" altLang="es-CO" dirty="0" err="1">
                <a:solidFill>
                  <a:srgbClr val="333333"/>
                </a:solidFill>
                <a:latin typeface="Consolas" panose="020B0609020204030204" pitchFamily="49" charset="0"/>
              </a:rPr>
              <a:t>data.frame</a:t>
            </a:r>
            <a:r>
              <a:rPr lang="es-CO" altLang="es-CO" dirty="0">
                <a:solidFill>
                  <a:srgbClr val="333333"/>
                </a:solidFill>
                <a:latin typeface="Helvetica Neue"/>
              </a:rPr>
              <a:t>; es decir, cuántos individuos y cuántas variables tiene</a:t>
            </a:r>
            <a:endParaRPr lang="es-CO" dirty="0"/>
          </a:p>
        </p:txBody>
      </p:sp>
      <p:sp>
        <p:nvSpPr>
          <p:cNvPr id="7" name="Rectángulo 6"/>
          <p:cNvSpPr/>
          <p:nvPr/>
        </p:nvSpPr>
        <p:spPr>
          <a:xfrm>
            <a:off x="6118169" y="2054044"/>
            <a:ext cx="4968642" cy="369332"/>
          </a:xfrm>
          <a:prstGeom prst="rect">
            <a:avLst/>
          </a:prstGeom>
        </p:spPr>
        <p:txBody>
          <a:bodyPr wrap="square">
            <a:spAutoFit/>
          </a:bodyPr>
          <a:lstStyle/>
          <a:p>
            <a:r>
              <a:rPr lang="es-CO" b="1" dirty="0" smtClean="0">
                <a:solidFill>
                  <a:srgbClr val="00B050"/>
                </a:solidFill>
              </a:rPr>
              <a:t>EJEMPLOS DE FUNCIONES EN R</a:t>
            </a:r>
            <a:endParaRPr lang="es-CO" b="1" dirty="0" smtClean="0">
              <a:solidFill>
                <a:srgbClr val="00B050"/>
              </a:solidFill>
            </a:endParaRPr>
          </a:p>
        </p:txBody>
      </p:sp>
    </p:spTree>
    <p:extLst>
      <p:ext uri="{BB962C8B-B14F-4D97-AF65-F5344CB8AC3E}">
        <p14:creationId xmlns:p14="http://schemas.microsoft.com/office/powerpoint/2010/main" val="30104846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379666" y="371217"/>
            <a:ext cx="5393818" cy="369332"/>
          </a:xfrm>
          <a:prstGeom prst="rect">
            <a:avLst/>
          </a:prstGeom>
        </p:spPr>
        <p:txBody>
          <a:bodyPr wrap="square">
            <a:spAutoFit/>
          </a:bodyPr>
          <a:lstStyle/>
          <a:p>
            <a:r>
              <a:rPr lang="es-CO" b="1" dirty="0" smtClean="0">
                <a:solidFill>
                  <a:srgbClr val="00B050"/>
                </a:solidFill>
              </a:rPr>
              <a:t>¿QUÉ PAPEL JUEGAN LAS FUNCIONES EN R?</a:t>
            </a:r>
            <a:endParaRPr lang="es-CO" b="1" dirty="0" smtClean="0">
              <a:solidFill>
                <a:srgbClr val="00B050"/>
              </a:solidFill>
            </a:endParaRPr>
          </a:p>
        </p:txBody>
      </p:sp>
      <p:pic>
        <p:nvPicPr>
          <p:cNvPr id="2" name="Imagen 1"/>
          <p:cNvPicPr>
            <a:picLocks noChangeAspect="1"/>
          </p:cNvPicPr>
          <p:nvPr/>
        </p:nvPicPr>
        <p:blipFill>
          <a:blip r:embed="rId2"/>
          <a:stretch>
            <a:fillRect/>
          </a:stretch>
        </p:blipFill>
        <p:spPr>
          <a:xfrm>
            <a:off x="3076575" y="3338584"/>
            <a:ext cx="1404813" cy="1304781"/>
          </a:xfrm>
          <a:prstGeom prst="rect">
            <a:avLst/>
          </a:prstGeom>
        </p:spPr>
      </p:pic>
      <p:sp>
        <p:nvSpPr>
          <p:cNvPr id="3" name="Rectángulo 2"/>
          <p:cNvSpPr/>
          <p:nvPr/>
        </p:nvSpPr>
        <p:spPr>
          <a:xfrm>
            <a:off x="4818165" y="5560623"/>
            <a:ext cx="2693657" cy="523220"/>
          </a:xfrm>
          <a:prstGeom prst="rect">
            <a:avLst/>
          </a:prstGeom>
        </p:spPr>
        <p:txBody>
          <a:bodyPr wrap="square">
            <a:spAutoFit/>
          </a:bodyPr>
          <a:lstStyle/>
          <a:p>
            <a:r>
              <a:rPr lang="es-CO" sz="2800" dirty="0" smtClean="0">
                <a:solidFill>
                  <a:srgbClr val="00B050"/>
                </a:solidFill>
              </a:rPr>
              <a:t>Funciones</a:t>
            </a:r>
            <a:r>
              <a:rPr lang="es-CO" sz="2800" b="1" dirty="0" smtClean="0">
                <a:solidFill>
                  <a:srgbClr val="00B050"/>
                </a:solidFill>
              </a:rPr>
              <a:t> en R</a:t>
            </a:r>
            <a:endParaRPr lang="es-CO" sz="2800" dirty="0"/>
          </a:p>
        </p:txBody>
      </p:sp>
      <p:cxnSp>
        <p:nvCxnSpPr>
          <p:cNvPr id="11" name="Conector recto de flecha 10"/>
          <p:cNvCxnSpPr/>
          <p:nvPr/>
        </p:nvCxnSpPr>
        <p:spPr>
          <a:xfrm>
            <a:off x="4481388" y="4324863"/>
            <a:ext cx="1196204" cy="1235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p:cNvCxnSpPr/>
          <p:nvPr/>
        </p:nvCxnSpPr>
        <p:spPr>
          <a:xfrm flipH="1">
            <a:off x="6400800" y="3338584"/>
            <a:ext cx="2076450" cy="22220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Imagen 21"/>
          <p:cNvPicPr>
            <a:picLocks noChangeAspect="1"/>
          </p:cNvPicPr>
          <p:nvPr/>
        </p:nvPicPr>
        <p:blipFill>
          <a:blip r:embed="rId3"/>
          <a:stretch>
            <a:fillRect/>
          </a:stretch>
        </p:blipFill>
        <p:spPr>
          <a:xfrm>
            <a:off x="1564035" y="2164284"/>
            <a:ext cx="629136" cy="534440"/>
          </a:xfrm>
          <a:prstGeom prst="rect">
            <a:avLst/>
          </a:prstGeom>
        </p:spPr>
      </p:pic>
      <p:cxnSp>
        <p:nvCxnSpPr>
          <p:cNvPr id="24" name="Conector recto de flecha 23"/>
          <p:cNvCxnSpPr/>
          <p:nvPr/>
        </p:nvCxnSpPr>
        <p:spPr>
          <a:xfrm>
            <a:off x="2336345" y="2691221"/>
            <a:ext cx="740230" cy="647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ángulo 24"/>
          <p:cNvSpPr/>
          <p:nvPr/>
        </p:nvSpPr>
        <p:spPr>
          <a:xfrm>
            <a:off x="1054071" y="1657807"/>
            <a:ext cx="1282274" cy="369332"/>
          </a:xfrm>
          <a:prstGeom prst="rect">
            <a:avLst/>
          </a:prstGeom>
        </p:spPr>
        <p:txBody>
          <a:bodyPr wrap="none">
            <a:spAutoFit/>
          </a:bodyPr>
          <a:lstStyle/>
          <a:p>
            <a:r>
              <a:rPr lang="es-CO" b="1" dirty="0" smtClean="0"/>
              <a:t>Por defecto</a:t>
            </a:r>
            <a:endParaRPr lang="es-CO" dirty="0"/>
          </a:p>
        </p:txBody>
      </p:sp>
      <p:pic>
        <p:nvPicPr>
          <p:cNvPr id="26" name="Imagen 25"/>
          <p:cNvPicPr>
            <a:picLocks noChangeAspect="1"/>
          </p:cNvPicPr>
          <p:nvPr/>
        </p:nvPicPr>
        <p:blipFill>
          <a:blip r:embed="rId4"/>
          <a:stretch>
            <a:fillRect/>
          </a:stretch>
        </p:blipFill>
        <p:spPr>
          <a:xfrm>
            <a:off x="3534317" y="2164284"/>
            <a:ext cx="1488344" cy="924233"/>
          </a:xfrm>
          <a:prstGeom prst="rect">
            <a:avLst/>
          </a:prstGeom>
        </p:spPr>
      </p:pic>
      <p:sp>
        <p:nvSpPr>
          <p:cNvPr id="28" name="Rectángulo 27"/>
          <p:cNvSpPr/>
          <p:nvPr/>
        </p:nvSpPr>
        <p:spPr>
          <a:xfrm>
            <a:off x="3778981" y="1657807"/>
            <a:ext cx="728084" cy="369332"/>
          </a:xfrm>
          <a:prstGeom prst="rect">
            <a:avLst/>
          </a:prstGeom>
        </p:spPr>
        <p:txBody>
          <a:bodyPr wrap="none">
            <a:spAutoFit/>
          </a:bodyPr>
          <a:lstStyle/>
          <a:p>
            <a:r>
              <a:rPr lang="es-CO" b="1" dirty="0" smtClean="0"/>
              <a:t>CRAN</a:t>
            </a:r>
            <a:endParaRPr lang="es-CO" dirty="0"/>
          </a:p>
        </p:txBody>
      </p:sp>
      <p:cxnSp>
        <p:nvCxnSpPr>
          <p:cNvPr id="29" name="Conector recto de flecha 28"/>
          <p:cNvCxnSpPr>
            <a:stCxn id="26" idx="2"/>
          </p:cNvCxnSpPr>
          <p:nvPr/>
        </p:nvCxnSpPr>
        <p:spPr>
          <a:xfrm flipH="1">
            <a:off x="4210050" y="3088517"/>
            <a:ext cx="68439" cy="348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3" name="Imagen 32"/>
          <p:cNvPicPr>
            <a:picLocks noChangeAspect="1"/>
          </p:cNvPicPr>
          <p:nvPr/>
        </p:nvPicPr>
        <p:blipFill>
          <a:blip r:embed="rId5"/>
          <a:stretch>
            <a:fillRect/>
          </a:stretch>
        </p:blipFill>
        <p:spPr>
          <a:xfrm>
            <a:off x="5430584" y="2131122"/>
            <a:ext cx="1438735" cy="817623"/>
          </a:xfrm>
          <a:prstGeom prst="rect">
            <a:avLst/>
          </a:prstGeom>
        </p:spPr>
      </p:pic>
      <p:cxnSp>
        <p:nvCxnSpPr>
          <p:cNvPr id="35" name="Conector recto de flecha 34"/>
          <p:cNvCxnSpPr>
            <a:stCxn id="33" idx="2"/>
          </p:cNvCxnSpPr>
          <p:nvPr/>
        </p:nvCxnSpPr>
        <p:spPr>
          <a:xfrm flipH="1">
            <a:off x="4651132" y="2948745"/>
            <a:ext cx="1498820" cy="992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3" name="Imagen 42"/>
          <p:cNvPicPr>
            <a:picLocks noChangeAspect="1"/>
          </p:cNvPicPr>
          <p:nvPr/>
        </p:nvPicPr>
        <p:blipFill>
          <a:blip r:embed="rId6"/>
          <a:stretch>
            <a:fillRect/>
          </a:stretch>
        </p:blipFill>
        <p:spPr>
          <a:xfrm>
            <a:off x="8106843" y="1531002"/>
            <a:ext cx="1665807" cy="1665807"/>
          </a:xfrm>
          <a:prstGeom prst="rect">
            <a:avLst/>
          </a:prstGeom>
        </p:spPr>
      </p:pic>
      <p:sp>
        <p:nvSpPr>
          <p:cNvPr id="47" name="Rectángulo 46"/>
          <p:cNvSpPr/>
          <p:nvPr/>
        </p:nvSpPr>
        <p:spPr>
          <a:xfrm>
            <a:off x="10277563" y="2021462"/>
            <a:ext cx="1412374" cy="369332"/>
          </a:xfrm>
          <a:prstGeom prst="rect">
            <a:avLst/>
          </a:prstGeom>
        </p:spPr>
        <p:txBody>
          <a:bodyPr wrap="none">
            <a:spAutoFit/>
          </a:bodyPr>
          <a:lstStyle/>
          <a:p>
            <a:r>
              <a:rPr lang="es-CO" b="1" dirty="0" err="1" smtClean="0">
                <a:solidFill>
                  <a:srgbClr val="FF0000"/>
                </a:solidFill>
              </a:rPr>
              <a:t>Environment</a:t>
            </a:r>
            <a:endParaRPr lang="es-CO" dirty="0">
              <a:solidFill>
                <a:srgbClr val="FF0000"/>
              </a:solidFill>
            </a:endParaRPr>
          </a:p>
        </p:txBody>
      </p:sp>
      <p:cxnSp>
        <p:nvCxnSpPr>
          <p:cNvPr id="49" name="Conector recto de flecha 48"/>
          <p:cNvCxnSpPr>
            <a:stCxn id="47" idx="1"/>
          </p:cNvCxnSpPr>
          <p:nvPr/>
        </p:nvCxnSpPr>
        <p:spPr>
          <a:xfrm flipH="1">
            <a:off x="9848850" y="2206128"/>
            <a:ext cx="4287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Rectángulo 49"/>
          <p:cNvSpPr/>
          <p:nvPr/>
        </p:nvSpPr>
        <p:spPr>
          <a:xfrm>
            <a:off x="379666" y="761274"/>
            <a:ext cx="5393818" cy="369332"/>
          </a:xfrm>
          <a:prstGeom prst="rect">
            <a:avLst/>
          </a:prstGeom>
        </p:spPr>
        <p:txBody>
          <a:bodyPr wrap="square">
            <a:spAutoFit/>
          </a:bodyPr>
          <a:lstStyle/>
          <a:p>
            <a:r>
              <a:rPr lang="es-CO" b="1" dirty="0" smtClean="0">
                <a:solidFill>
                  <a:srgbClr val="00B050"/>
                </a:solidFill>
              </a:rPr>
              <a:t>¿EN DÓNDE SE ALOJAN LAS FUNCIONES EN R?</a:t>
            </a:r>
            <a:endParaRPr lang="es-CO" b="1" dirty="0" smtClean="0">
              <a:solidFill>
                <a:srgbClr val="00B050"/>
              </a:solidFill>
            </a:endParaRPr>
          </a:p>
        </p:txBody>
      </p:sp>
    </p:spTree>
    <p:extLst>
      <p:ext uri="{BB962C8B-B14F-4D97-AF65-F5344CB8AC3E}">
        <p14:creationId xmlns:p14="http://schemas.microsoft.com/office/powerpoint/2010/main" val="28709823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83774" y="766308"/>
            <a:ext cx="5393818" cy="461665"/>
          </a:xfrm>
          <a:prstGeom prst="rect">
            <a:avLst/>
          </a:prstGeom>
        </p:spPr>
        <p:txBody>
          <a:bodyPr wrap="square">
            <a:spAutoFit/>
          </a:bodyPr>
          <a:lstStyle/>
          <a:p>
            <a:r>
              <a:rPr lang="es-CO" sz="2400" b="1" dirty="0" smtClean="0">
                <a:solidFill>
                  <a:srgbClr val="00B050"/>
                </a:solidFill>
              </a:rPr>
              <a:t>PARTES DE UNA FUNCIÓN EN R</a:t>
            </a:r>
            <a:endParaRPr lang="es-CO" sz="2400" b="1" dirty="0" smtClean="0">
              <a:solidFill>
                <a:srgbClr val="00B050"/>
              </a:solidFill>
            </a:endParaRPr>
          </a:p>
        </p:txBody>
      </p:sp>
      <p:pic>
        <p:nvPicPr>
          <p:cNvPr id="7" name="Imagen 6"/>
          <p:cNvPicPr>
            <a:picLocks noChangeAspect="1"/>
          </p:cNvPicPr>
          <p:nvPr/>
        </p:nvPicPr>
        <p:blipFill>
          <a:blip r:embed="rId2"/>
          <a:stretch>
            <a:fillRect/>
          </a:stretch>
        </p:blipFill>
        <p:spPr>
          <a:xfrm>
            <a:off x="2980683" y="3416530"/>
            <a:ext cx="7324725" cy="1271415"/>
          </a:xfrm>
          <a:prstGeom prst="rect">
            <a:avLst/>
          </a:prstGeom>
        </p:spPr>
      </p:pic>
      <p:sp>
        <p:nvSpPr>
          <p:cNvPr id="8" name="Rectángulo 7"/>
          <p:cNvSpPr/>
          <p:nvPr/>
        </p:nvSpPr>
        <p:spPr>
          <a:xfrm>
            <a:off x="1692210" y="2435629"/>
            <a:ext cx="1205346" cy="399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Nombre</a:t>
            </a:r>
            <a:endParaRPr lang="es-CO" dirty="0"/>
          </a:p>
        </p:txBody>
      </p:sp>
      <p:sp>
        <p:nvSpPr>
          <p:cNvPr id="9" name="Rectángulo 8"/>
          <p:cNvSpPr/>
          <p:nvPr/>
        </p:nvSpPr>
        <p:spPr>
          <a:xfrm>
            <a:off x="5410767" y="2036618"/>
            <a:ext cx="1719959" cy="399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Argumentos</a:t>
            </a:r>
            <a:endParaRPr lang="es-CO" dirty="0"/>
          </a:p>
        </p:txBody>
      </p:sp>
      <p:sp>
        <p:nvSpPr>
          <p:cNvPr id="10" name="Rectángulo 9"/>
          <p:cNvSpPr/>
          <p:nvPr/>
        </p:nvSpPr>
        <p:spPr>
          <a:xfrm>
            <a:off x="5272222" y="5588923"/>
            <a:ext cx="1719959" cy="399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Cuerpo</a:t>
            </a:r>
            <a:endParaRPr lang="es-CO" dirty="0"/>
          </a:p>
        </p:txBody>
      </p:sp>
      <p:cxnSp>
        <p:nvCxnSpPr>
          <p:cNvPr id="12" name="Conector recto de flecha 11"/>
          <p:cNvCxnSpPr/>
          <p:nvPr/>
        </p:nvCxnSpPr>
        <p:spPr>
          <a:xfrm>
            <a:off x="2897556" y="2834640"/>
            <a:ext cx="417629" cy="756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p:cNvCxnSpPr>
            <a:stCxn id="9" idx="2"/>
          </p:cNvCxnSpPr>
          <p:nvPr/>
        </p:nvCxnSpPr>
        <p:spPr>
          <a:xfrm flipH="1">
            <a:off x="4720036" y="2435629"/>
            <a:ext cx="1550711" cy="1155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p:cNvCxnSpPr/>
          <p:nvPr/>
        </p:nvCxnSpPr>
        <p:spPr>
          <a:xfrm flipH="1" flipV="1">
            <a:off x="4188021" y="4123113"/>
            <a:ext cx="1828800" cy="1321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91892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317025" y="640880"/>
            <a:ext cx="5393818" cy="369332"/>
          </a:xfrm>
          <a:prstGeom prst="rect">
            <a:avLst/>
          </a:prstGeom>
        </p:spPr>
        <p:txBody>
          <a:bodyPr wrap="square">
            <a:spAutoFit/>
          </a:bodyPr>
          <a:lstStyle/>
          <a:p>
            <a:r>
              <a:rPr lang="es-CO" b="1" dirty="0" smtClean="0">
                <a:solidFill>
                  <a:srgbClr val="00B050"/>
                </a:solidFill>
              </a:rPr>
              <a:t>EJEMPLO DE APLICACIÓN DE UNA FUNCIÓN EN R</a:t>
            </a:r>
            <a:endParaRPr lang="es-CO" b="1" dirty="0" smtClean="0">
              <a:solidFill>
                <a:srgbClr val="00B050"/>
              </a:solidFill>
            </a:endParaRPr>
          </a:p>
        </p:txBody>
      </p:sp>
      <p:pic>
        <p:nvPicPr>
          <p:cNvPr id="5" name="Imagen 4"/>
          <p:cNvPicPr>
            <a:picLocks noChangeAspect="1"/>
          </p:cNvPicPr>
          <p:nvPr/>
        </p:nvPicPr>
        <p:blipFill>
          <a:blip r:embed="rId2"/>
          <a:stretch>
            <a:fillRect/>
          </a:stretch>
        </p:blipFill>
        <p:spPr>
          <a:xfrm>
            <a:off x="623455" y="1620981"/>
            <a:ext cx="5835534" cy="3640975"/>
          </a:xfrm>
          <a:prstGeom prst="rect">
            <a:avLst/>
          </a:prstGeom>
        </p:spPr>
      </p:pic>
      <p:pic>
        <p:nvPicPr>
          <p:cNvPr id="1026" name="Picture 2" descr="Cómo calculan la hipotenusa un matemático y un ingeniero | Cifras y tecl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4062" y="3212017"/>
            <a:ext cx="1955857" cy="2332571"/>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7801881" y="1620981"/>
            <a:ext cx="3837340" cy="923330"/>
          </a:xfrm>
          <a:prstGeom prst="rect">
            <a:avLst/>
          </a:prstGeom>
        </p:spPr>
        <p:txBody>
          <a:bodyPr wrap="square">
            <a:spAutoFit/>
          </a:bodyPr>
          <a:lstStyle/>
          <a:p>
            <a:pPr algn="ctr"/>
            <a:r>
              <a:rPr lang="es-CO" b="1" dirty="0" smtClean="0">
                <a:solidFill>
                  <a:srgbClr val="0070C0"/>
                </a:solidFill>
              </a:rPr>
              <a:t>¿Cuál en la longitud de la hipotenusa </a:t>
            </a:r>
          </a:p>
          <a:p>
            <a:pPr algn="ctr"/>
            <a:r>
              <a:rPr lang="es-CO" b="1" dirty="0" smtClean="0">
                <a:solidFill>
                  <a:srgbClr val="0070C0"/>
                </a:solidFill>
              </a:rPr>
              <a:t>de un triangulo rectángulo cuyos catetos miden 3 y 4, respectivamente?</a:t>
            </a:r>
            <a:endParaRPr lang="es-CO" b="1" dirty="0">
              <a:solidFill>
                <a:srgbClr val="0070C0"/>
              </a:solidFill>
            </a:endParaRPr>
          </a:p>
        </p:txBody>
      </p:sp>
      <p:sp>
        <p:nvSpPr>
          <p:cNvPr id="7" name="Rectángulo 6"/>
          <p:cNvSpPr/>
          <p:nvPr/>
        </p:nvSpPr>
        <p:spPr>
          <a:xfrm>
            <a:off x="8688028" y="3341716"/>
            <a:ext cx="303288" cy="400110"/>
          </a:xfrm>
          <a:prstGeom prst="rect">
            <a:avLst/>
          </a:prstGeom>
        </p:spPr>
        <p:txBody>
          <a:bodyPr wrap="none">
            <a:spAutoFit/>
          </a:bodyPr>
          <a:lstStyle/>
          <a:p>
            <a:r>
              <a:rPr lang="es-CO" sz="2000" b="1" dirty="0" smtClean="0">
                <a:solidFill>
                  <a:srgbClr val="00B050"/>
                </a:solidFill>
              </a:rPr>
              <a:t>?</a:t>
            </a:r>
            <a:endParaRPr lang="es-CO" sz="2000" dirty="0"/>
          </a:p>
        </p:txBody>
      </p:sp>
      <p:cxnSp>
        <p:nvCxnSpPr>
          <p:cNvPr id="9" name="Conector recto de flecha 8"/>
          <p:cNvCxnSpPr/>
          <p:nvPr/>
        </p:nvCxnSpPr>
        <p:spPr>
          <a:xfrm>
            <a:off x="8991316" y="3641523"/>
            <a:ext cx="443629" cy="331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32255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474967" y="615942"/>
            <a:ext cx="5393818" cy="369332"/>
          </a:xfrm>
          <a:prstGeom prst="rect">
            <a:avLst/>
          </a:prstGeom>
        </p:spPr>
        <p:txBody>
          <a:bodyPr wrap="square">
            <a:spAutoFit/>
          </a:bodyPr>
          <a:lstStyle/>
          <a:p>
            <a:r>
              <a:rPr lang="es-CO" b="1" dirty="0" smtClean="0">
                <a:solidFill>
                  <a:srgbClr val="00B050"/>
                </a:solidFill>
              </a:rPr>
              <a:t>¿CÓMO SE CREAN FUNCIONES EN R?</a:t>
            </a:r>
            <a:endParaRPr lang="es-CO" b="1" dirty="0" smtClean="0">
              <a:solidFill>
                <a:srgbClr val="00B050"/>
              </a:solidFill>
            </a:endParaRPr>
          </a:p>
        </p:txBody>
      </p:sp>
      <p:pic>
        <p:nvPicPr>
          <p:cNvPr id="6" name="Imagen 5"/>
          <p:cNvPicPr>
            <a:picLocks noChangeAspect="1"/>
          </p:cNvPicPr>
          <p:nvPr/>
        </p:nvPicPr>
        <p:blipFill>
          <a:blip r:embed="rId2"/>
          <a:stretch>
            <a:fillRect/>
          </a:stretch>
        </p:blipFill>
        <p:spPr>
          <a:xfrm>
            <a:off x="6927273" y="960980"/>
            <a:ext cx="4106487" cy="3100647"/>
          </a:xfrm>
          <a:prstGeom prst="rect">
            <a:avLst/>
          </a:prstGeom>
        </p:spPr>
      </p:pic>
      <p:sp>
        <p:nvSpPr>
          <p:cNvPr id="7" name="Rectángulo 6"/>
          <p:cNvSpPr/>
          <p:nvPr/>
        </p:nvSpPr>
        <p:spPr>
          <a:xfrm>
            <a:off x="6927273" y="4825012"/>
            <a:ext cx="6096000" cy="1323439"/>
          </a:xfrm>
          <a:prstGeom prst="rect">
            <a:avLst/>
          </a:prstGeom>
        </p:spPr>
        <p:txBody>
          <a:bodyPr>
            <a:spAutoFit/>
          </a:bodyPr>
          <a:lstStyle/>
          <a:p>
            <a:r>
              <a:rPr lang="es-CO" sz="2000" dirty="0" smtClean="0"/>
              <a:t>Hipotenusa  </a:t>
            </a:r>
            <a:r>
              <a:rPr lang="es-CO" sz="2000" dirty="0"/>
              <a:t>&lt;- </a:t>
            </a:r>
            <a:r>
              <a:rPr lang="es-CO" sz="2000" dirty="0" smtClean="0"/>
              <a:t> </a:t>
            </a:r>
            <a:r>
              <a:rPr lang="es-CO" sz="2000" dirty="0" err="1" smtClean="0">
                <a:solidFill>
                  <a:srgbClr val="FF0000"/>
                </a:solidFill>
              </a:rPr>
              <a:t>function</a:t>
            </a:r>
            <a:r>
              <a:rPr lang="es-CO" sz="2000" dirty="0" smtClean="0"/>
              <a:t>(cateto1</a:t>
            </a:r>
            <a:r>
              <a:rPr lang="es-CO" sz="2000" dirty="0"/>
              <a:t>, cateto2</a:t>
            </a:r>
            <a:r>
              <a:rPr lang="es-CO" sz="2000" dirty="0" smtClean="0"/>
              <a:t>) {</a:t>
            </a:r>
            <a:endParaRPr lang="es-CO" sz="2000" dirty="0"/>
          </a:p>
          <a:p>
            <a:r>
              <a:rPr lang="es-CO" sz="2000" dirty="0"/>
              <a:t>  Hipo = </a:t>
            </a:r>
            <a:r>
              <a:rPr lang="es-CO" sz="2000" dirty="0" err="1"/>
              <a:t>sqrt</a:t>
            </a:r>
            <a:r>
              <a:rPr lang="es-CO" sz="2000" dirty="0"/>
              <a:t>(cateto1^2 + cateto2^2)</a:t>
            </a:r>
          </a:p>
          <a:p>
            <a:r>
              <a:rPr lang="es-CO" sz="2000" dirty="0"/>
              <a:t>  </a:t>
            </a:r>
            <a:r>
              <a:rPr lang="es-CO" sz="2000" dirty="0" err="1"/>
              <a:t>print</a:t>
            </a:r>
            <a:r>
              <a:rPr lang="es-CO" sz="2000" dirty="0"/>
              <a:t>(Hipo)</a:t>
            </a:r>
          </a:p>
          <a:p>
            <a:r>
              <a:rPr lang="es-CO" sz="2000" dirty="0"/>
              <a:t>}</a:t>
            </a:r>
          </a:p>
        </p:txBody>
      </p:sp>
      <p:sp>
        <p:nvSpPr>
          <p:cNvPr id="8" name="Rectángulo 7"/>
          <p:cNvSpPr/>
          <p:nvPr/>
        </p:nvSpPr>
        <p:spPr>
          <a:xfrm>
            <a:off x="562950" y="1291709"/>
            <a:ext cx="5875950" cy="830997"/>
          </a:xfrm>
          <a:prstGeom prst="rect">
            <a:avLst/>
          </a:prstGeom>
        </p:spPr>
        <p:txBody>
          <a:bodyPr wrap="square">
            <a:spAutoFit/>
          </a:bodyPr>
          <a:lstStyle/>
          <a:p>
            <a:r>
              <a:rPr lang="es-CO" sz="2400" dirty="0" smtClean="0">
                <a:solidFill>
                  <a:srgbClr val="333333"/>
                </a:solidFill>
                <a:latin typeface="Helvetica Neue"/>
              </a:rPr>
              <a:t>En R, las funciones se crean haciendo uso de la función </a:t>
            </a:r>
            <a:r>
              <a:rPr lang="es-CO" sz="2400" i="1" dirty="0" smtClean="0">
                <a:solidFill>
                  <a:srgbClr val="FF0000"/>
                </a:solidFill>
                <a:latin typeface="Helvetica Neue"/>
              </a:rPr>
              <a:t>function()</a:t>
            </a:r>
            <a:r>
              <a:rPr lang="es-CO" sz="2400" i="1" dirty="0" smtClean="0">
                <a:solidFill>
                  <a:srgbClr val="333333"/>
                </a:solidFill>
                <a:latin typeface="Helvetica Neue"/>
              </a:rPr>
              <a:t>.</a:t>
            </a:r>
            <a:endParaRPr lang="es-CO" sz="2400" i="1" dirty="0"/>
          </a:p>
        </p:txBody>
      </p:sp>
      <p:pic>
        <p:nvPicPr>
          <p:cNvPr id="10" name="Imagen 9"/>
          <p:cNvPicPr>
            <a:picLocks noChangeAspect="1"/>
          </p:cNvPicPr>
          <p:nvPr/>
        </p:nvPicPr>
        <p:blipFill>
          <a:blip r:embed="rId3"/>
          <a:stretch>
            <a:fillRect/>
          </a:stretch>
        </p:blipFill>
        <p:spPr>
          <a:xfrm>
            <a:off x="961550" y="4719702"/>
            <a:ext cx="3369858" cy="1428749"/>
          </a:xfrm>
          <a:prstGeom prst="rect">
            <a:avLst/>
          </a:prstGeom>
        </p:spPr>
      </p:pic>
      <p:sp>
        <p:nvSpPr>
          <p:cNvPr id="11" name="Flecha derecha 10"/>
          <p:cNvSpPr/>
          <p:nvPr/>
        </p:nvSpPr>
        <p:spPr>
          <a:xfrm>
            <a:off x="5200650" y="5219700"/>
            <a:ext cx="1085850" cy="4667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011601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1"/>
          <p:cNvSpPr txBox="1">
            <a:spLocks/>
          </p:cNvSpPr>
          <p:nvPr/>
        </p:nvSpPr>
        <p:spPr>
          <a:xfrm>
            <a:off x="1955322" y="1831125"/>
            <a:ext cx="798488" cy="37424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s-ES" sz="4000" dirty="0">
              <a:solidFill>
                <a:srgbClr val="19937C"/>
              </a:solidFill>
              <a:latin typeface="Ancizar Sans Extrabold"/>
              <a:cs typeface="Ancizar Sans Extrabold"/>
            </a:endParaRPr>
          </a:p>
        </p:txBody>
      </p:sp>
      <p:pic>
        <p:nvPicPr>
          <p:cNvPr id="1026"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05476" y="6401750"/>
            <a:ext cx="1473609" cy="307777"/>
          </a:xfrm>
          <a:prstGeom prst="rect">
            <a:avLst/>
          </a:prstGeom>
        </p:spPr>
        <p:txBody>
          <a:bodyPr wrap="none">
            <a:spAutoFit/>
          </a:bodyPr>
          <a:lstStyle/>
          <a:p>
            <a:r>
              <a:rPr lang="es-CO" sz="1400" dirty="0" smtClean="0">
                <a:solidFill>
                  <a:schemeClr val="bg1">
                    <a:lumMod val="65000"/>
                  </a:schemeClr>
                </a:solidFill>
                <a:effectLst>
                  <a:outerShdw blurRad="38100" dist="38100" dir="2700000" algn="tl">
                    <a:srgbClr val="000000">
                      <a:alpha val="43137"/>
                    </a:srgbClr>
                  </a:outerShdw>
                </a:effectLst>
              </a:rPr>
              <a:t>Primer curso de R</a:t>
            </a:r>
            <a:endParaRPr lang="es-CO" sz="1400" dirty="0">
              <a:solidFill>
                <a:schemeClr val="bg1">
                  <a:lumMod val="65000"/>
                </a:schemeClr>
              </a:solidFill>
              <a:effectLst>
                <a:outerShdw blurRad="38100" dist="38100" dir="2700000" algn="tl">
                  <a:srgbClr val="000000">
                    <a:alpha val="43137"/>
                  </a:srgbClr>
                </a:outerShdw>
              </a:effectLst>
            </a:endParaRPr>
          </a:p>
        </p:txBody>
      </p:sp>
      <p:sp>
        <p:nvSpPr>
          <p:cNvPr id="5" name="CuadroTexto 4"/>
          <p:cNvSpPr txBox="1"/>
          <p:nvPr/>
        </p:nvSpPr>
        <p:spPr>
          <a:xfrm>
            <a:off x="648393" y="551330"/>
            <a:ext cx="5511338" cy="369332"/>
          </a:xfrm>
          <a:prstGeom prst="rect">
            <a:avLst/>
          </a:prstGeom>
          <a:noFill/>
        </p:spPr>
        <p:txBody>
          <a:bodyPr wrap="square" rtlCol="0">
            <a:spAutoFit/>
          </a:bodyPr>
          <a:lstStyle/>
          <a:p>
            <a:r>
              <a:rPr lang="es-CO" b="1" dirty="0" smtClean="0"/>
              <a:t>EXPRESIONES LÓGICAS EN R</a:t>
            </a:r>
            <a:endParaRPr lang="es-CO" b="1" dirty="0"/>
          </a:p>
        </p:txBody>
      </p:sp>
      <p:sp>
        <p:nvSpPr>
          <p:cNvPr id="6" name="Rectángulo 5"/>
          <p:cNvSpPr/>
          <p:nvPr/>
        </p:nvSpPr>
        <p:spPr>
          <a:xfrm>
            <a:off x="979244" y="1221491"/>
            <a:ext cx="5753947" cy="369332"/>
          </a:xfrm>
          <a:prstGeom prst="rect">
            <a:avLst/>
          </a:prstGeom>
        </p:spPr>
        <p:txBody>
          <a:bodyPr wrap="none">
            <a:spAutoFit/>
          </a:bodyPr>
          <a:lstStyle/>
          <a:p>
            <a:r>
              <a:rPr lang="es-CO" b="1" dirty="0" smtClean="0">
                <a:solidFill>
                  <a:srgbClr val="00B050"/>
                </a:solidFill>
              </a:rPr>
              <a:t>OPERACIONES LÓGICAS CON OPERACIONES ARITMÉTICAS</a:t>
            </a:r>
            <a:endParaRPr lang="es-CO" b="1" dirty="0">
              <a:solidFill>
                <a:srgbClr val="00B050"/>
              </a:solidFill>
            </a:endParaRPr>
          </a:p>
        </p:txBody>
      </p:sp>
      <p:pic>
        <p:nvPicPr>
          <p:cNvPr id="3" name="Imagen 2"/>
          <p:cNvPicPr>
            <a:picLocks noChangeAspect="1"/>
          </p:cNvPicPr>
          <p:nvPr/>
        </p:nvPicPr>
        <p:blipFill>
          <a:blip r:embed="rId3"/>
          <a:stretch>
            <a:fillRect/>
          </a:stretch>
        </p:blipFill>
        <p:spPr>
          <a:xfrm>
            <a:off x="714288" y="3289047"/>
            <a:ext cx="8096337" cy="2197353"/>
          </a:xfrm>
          <a:prstGeom prst="rect">
            <a:avLst/>
          </a:prstGeom>
        </p:spPr>
      </p:pic>
      <p:pic>
        <p:nvPicPr>
          <p:cNvPr id="4" name="Imagen 3"/>
          <p:cNvPicPr>
            <a:picLocks noChangeAspect="1"/>
          </p:cNvPicPr>
          <p:nvPr/>
        </p:nvPicPr>
        <p:blipFill>
          <a:blip r:embed="rId4"/>
          <a:stretch>
            <a:fillRect/>
          </a:stretch>
        </p:blipFill>
        <p:spPr>
          <a:xfrm>
            <a:off x="1693384" y="2076990"/>
            <a:ext cx="3145315" cy="942435"/>
          </a:xfrm>
          <a:prstGeom prst="rect">
            <a:avLst/>
          </a:prstGeom>
        </p:spPr>
      </p:pic>
    </p:spTree>
    <p:extLst>
      <p:ext uri="{BB962C8B-B14F-4D97-AF65-F5344CB8AC3E}">
        <p14:creationId xmlns:p14="http://schemas.microsoft.com/office/powerpoint/2010/main" val="196731107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2452254" y="2421694"/>
            <a:ext cx="7398328" cy="1938992"/>
          </a:xfrm>
          <a:prstGeom prst="rect">
            <a:avLst/>
          </a:prstGeom>
          <a:noFill/>
        </p:spPr>
        <p:txBody>
          <a:bodyPr wrap="square" rtlCol="0">
            <a:spAutoFit/>
          </a:bodyPr>
          <a:lstStyle/>
          <a:p>
            <a:pPr algn="ctr"/>
            <a:r>
              <a:rPr lang="es-CO" sz="4000" b="1" dirty="0" smtClean="0"/>
              <a:t>ESTRUCTURAS DE CONTROL          ”PROGRAMACIÓN”</a:t>
            </a:r>
          </a:p>
          <a:p>
            <a:pPr algn="ctr"/>
            <a:r>
              <a:rPr lang="es-CO" sz="4000" b="1" dirty="0" smtClean="0"/>
              <a:t> EN R</a:t>
            </a:r>
            <a:endParaRPr lang="es-CO" sz="4000" b="1" dirty="0"/>
          </a:p>
        </p:txBody>
      </p:sp>
    </p:spTree>
    <p:extLst>
      <p:ext uri="{BB962C8B-B14F-4D97-AF65-F5344CB8AC3E}">
        <p14:creationId xmlns:p14="http://schemas.microsoft.com/office/powerpoint/2010/main" val="11875960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510824" y="767834"/>
            <a:ext cx="5371470" cy="369332"/>
          </a:xfrm>
          <a:prstGeom prst="rect">
            <a:avLst/>
          </a:prstGeom>
        </p:spPr>
        <p:txBody>
          <a:bodyPr wrap="none">
            <a:spAutoFit/>
          </a:bodyPr>
          <a:lstStyle/>
          <a:p>
            <a:r>
              <a:rPr lang="es-CO" b="1" dirty="0" smtClean="0">
                <a:solidFill>
                  <a:srgbClr val="00B050"/>
                </a:solidFill>
              </a:rPr>
              <a:t>¿OBJETIVO DE LAS ESTRUCTURAS DE CONTROL EN R?</a:t>
            </a:r>
            <a:endParaRPr lang="es-CO" b="1" dirty="0">
              <a:solidFill>
                <a:srgbClr val="00B050"/>
              </a:solidFill>
            </a:endParaRPr>
          </a:p>
        </p:txBody>
      </p:sp>
      <p:sp>
        <p:nvSpPr>
          <p:cNvPr id="5" name="Rectángulo 4"/>
          <p:cNvSpPr/>
          <p:nvPr/>
        </p:nvSpPr>
        <p:spPr>
          <a:xfrm>
            <a:off x="579105" y="2453759"/>
            <a:ext cx="10984245" cy="1938992"/>
          </a:xfrm>
          <a:prstGeom prst="rect">
            <a:avLst/>
          </a:prstGeom>
        </p:spPr>
        <p:txBody>
          <a:bodyPr wrap="square">
            <a:spAutoFit/>
          </a:bodyPr>
          <a:lstStyle/>
          <a:p>
            <a:pPr algn="just"/>
            <a:r>
              <a:rPr lang="es-CO" sz="2400" dirty="0" smtClean="0">
                <a:solidFill>
                  <a:srgbClr val="333333"/>
                </a:solidFill>
                <a:latin typeface="Helvetica Neue"/>
              </a:rPr>
              <a:t>El objetivo de una estructura de control en R, como su nombre lo indica, es controlar/indicar la forma como se ejecuta un programa o script en este lenguaje. Estas, nos permiten establecer condiciones dentro del lenguaje, en qué orden deben ocurrir y bajo qué condiciones así como implementar labores repetitivas.</a:t>
            </a:r>
            <a:endParaRPr lang="es-CO" sz="2400" dirty="0"/>
          </a:p>
        </p:txBody>
      </p:sp>
    </p:spTree>
    <p:extLst>
      <p:ext uri="{BB962C8B-B14F-4D97-AF65-F5344CB8AC3E}">
        <p14:creationId xmlns:p14="http://schemas.microsoft.com/office/powerpoint/2010/main" val="11332289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510824" y="767834"/>
            <a:ext cx="5996257" cy="369332"/>
          </a:xfrm>
          <a:prstGeom prst="rect">
            <a:avLst/>
          </a:prstGeom>
        </p:spPr>
        <p:txBody>
          <a:bodyPr wrap="none">
            <a:spAutoFit/>
          </a:bodyPr>
          <a:lstStyle/>
          <a:p>
            <a:r>
              <a:rPr lang="es-CO" b="1" dirty="0" smtClean="0">
                <a:solidFill>
                  <a:srgbClr val="00B050"/>
                </a:solidFill>
              </a:rPr>
              <a:t>¿CUÁLES SON LAS ESTRUCTURAS DE CONTROL QUE USA R?</a:t>
            </a:r>
            <a:endParaRPr lang="es-CO" b="1" dirty="0">
              <a:solidFill>
                <a:srgbClr val="00B050"/>
              </a:solidFill>
            </a:endParaRPr>
          </a:p>
        </p:txBody>
      </p:sp>
      <p:graphicFrame>
        <p:nvGraphicFramePr>
          <p:cNvPr id="5" name="Tabla 4"/>
          <p:cNvGraphicFramePr>
            <a:graphicFrameLocks noGrp="1"/>
          </p:cNvGraphicFramePr>
          <p:nvPr>
            <p:extLst>
              <p:ext uri="{D42A27DB-BD31-4B8C-83A1-F6EECF244321}">
                <p14:modId xmlns:p14="http://schemas.microsoft.com/office/powerpoint/2010/main" val="2562803711"/>
              </p:ext>
            </p:extLst>
          </p:nvPr>
        </p:nvGraphicFramePr>
        <p:xfrm>
          <a:off x="2308225" y="1700741"/>
          <a:ext cx="7035800" cy="2656840"/>
        </p:xfrm>
        <a:graphic>
          <a:graphicData uri="http://schemas.openxmlformats.org/drawingml/2006/table">
            <a:tbl>
              <a:tblPr firstRow="1" bandRow="1">
                <a:tableStyleId>{5C22544A-7EE6-4342-B048-85BDC9FD1C3A}</a:tableStyleId>
              </a:tblPr>
              <a:tblGrid>
                <a:gridCol w="2449148">
                  <a:extLst>
                    <a:ext uri="{9D8B030D-6E8A-4147-A177-3AD203B41FA5}">
                      <a16:colId xmlns:a16="http://schemas.microsoft.com/office/drawing/2014/main" val="2113837633"/>
                    </a:ext>
                  </a:extLst>
                </a:gridCol>
                <a:gridCol w="4586652">
                  <a:extLst>
                    <a:ext uri="{9D8B030D-6E8A-4147-A177-3AD203B41FA5}">
                      <a16:colId xmlns:a16="http://schemas.microsoft.com/office/drawing/2014/main" val="1368694865"/>
                    </a:ext>
                  </a:extLst>
                </a:gridCol>
              </a:tblGrid>
              <a:tr h="370840">
                <a:tc>
                  <a:txBody>
                    <a:bodyPr/>
                    <a:lstStyle/>
                    <a:p>
                      <a:r>
                        <a:rPr lang="es-CO" dirty="0" smtClean="0"/>
                        <a:t>Estructura </a:t>
                      </a:r>
                      <a:endParaRPr lang="es-CO" dirty="0"/>
                    </a:p>
                  </a:txBody>
                  <a:tcPr/>
                </a:tc>
                <a:tc>
                  <a:txBody>
                    <a:bodyPr/>
                    <a:lstStyle/>
                    <a:p>
                      <a:r>
                        <a:rPr lang="es-CO" dirty="0" smtClean="0"/>
                        <a:t>Descripción</a:t>
                      </a:r>
                      <a:r>
                        <a:rPr lang="es-CO" baseline="0" dirty="0" smtClean="0"/>
                        <a:t> o uso</a:t>
                      </a:r>
                      <a:endParaRPr lang="es-CO" dirty="0"/>
                    </a:p>
                  </a:txBody>
                  <a:tcPr/>
                </a:tc>
                <a:extLst>
                  <a:ext uri="{0D108BD9-81ED-4DB2-BD59-A6C34878D82A}">
                    <a16:rowId xmlns:a16="http://schemas.microsoft.com/office/drawing/2014/main" val="1342930094"/>
                  </a:ext>
                </a:extLst>
              </a:tr>
              <a:tr h="370840">
                <a:tc>
                  <a:txBody>
                    <a:bodyPr/>
                    <a:lstStyle/>
                    <a:p>
                      <a:r>
                        <a:rPr lang="es-CO" sz="2400" dirty="0" smtClean="0"/>
                        <a:t>if,</a:t>
                      </a:r>
                      <a:r>
                        <a:rPr lang="es-CO" sz="2400" baseline="0" dirty="0" smtClean="0"/>
                        <a:t> else, </a:t>
                      </a:r>
                      <a:r>
                        <a:rPr lang="es-CO" sz="2400" baseline="0" dirty="0" err="1" smtClean="0"/>
                        <a:t>ifelse</a:t>
                      </a:r>
                      <a:endParaRPr lang="es-CO" sz="2400" dirty="0"/>
                    </a:p>
                  </a:txBody>
                  <a:tcPr/>
                </a:tc>
                <a:tc>
                  <a:txBody>
                    <a:bodyPr/>
                    <a:lstStyle/>
                    <a:p>
                      <a:r>
                        <a:rPr lang="es-CO" sz="2400" dirty="0" smtClean="0"/>
                        <a:t>Si y</a:t>
                      </a:r>
                      <a:r>
                        <a:rPr lang="es-CO" sz="2400" baseline="0" dirty="0" smtClean="0"/>
                        <a:t> de otro modo (sino)</a:t>
                      </a:r>
                      <a:endParaRPr lang="es-CO" sz="2400" dirty="0"/>
                    </a:p>
                  </a:txBody>
                  <a:tcPr/>
                </a:tc>
                <a:extLst>
                  <a:ext uri="{0D108BD9-81ED-4DB2-BD59-A6C34878D82A}">
                    <a16:rowId xmlns:a16="http://schemas.microsoft.com/office/drawing/2014/main" val="3955840700"/>
                  </a:ext>
                </a:extLst>
              </a:tr>
              <a:tr h="370840">
                <a:tc>
                  <a:txBody>
                    <a:bodyPr/>
                    <a:lstStyle/>
                    <a:p>
                      <a:r>
                        <a:rPr lang="es-CO" sz="2400" dirty="0" smtClean="0"/>
                        <a:t>for</a:t>
                      </a:r>
                      <a:endParaRPr lang="es-CO" sz="2400" dirty="0"/>
                    </a:p>
                  </a:txBody>
                  <a:tcPr/>
                </a:tc>
                <a:tc>
                  <a:txBody>
                    <a:bodyPr/>
                    <a:lstStyle/>
                    <a:p>
                      <a:r>
                        <a:rPr lang="es-CO" sz="2400" dirty="0" smtClean="0"/>
                        <a:t>Para cada uno en</a:t>
                      </a:r>
                      <a:endParaRPr lang="es-CO" sz="2400" dirty="0"/>
                    </a:p>
                  </a:txBody>
                  <a:tcPr/>
                </a:tc>
                <a:extLst>
                  <a:ext uri="{0D108BD9-81ED-4DB2-BD59-A6C34878D82A}">
                    <a16:rowId xmlns:a16="http://schemas.microsoft.com/office/drawing/2014/main" val="215518727"/>
                  </a:ext>
                </a:extLst>
              </a:tr>
              <a:tr h="370840">
                <a:tc>
                  <a:txBody>
                    <a:bodyPr/>
                    <a:lstStyle/>
                    <a:p>
                      <a:r>
                        <a:rPr lang="es-CO" sz="2400" dirty="0" smtClean="0"/>
                        <a:t>while</a:t>
                      </a:r>
                      <a:endParaRPr lang="es-CO" sz="2400" dirty="0"/>
                    </a:p>
                  </a:txBody>
                  <a:tcPr/>
                </a:tc>
                <a:tc>
                  <a:txBody>
                    <a:bodyPr/>
                    <a:lstStyle/>
                    <a:p>
                      <a:r>
                        <a:rPr lang="es-CO" sz="2400" dirty="0" smtClean="0"/>
                        <a:t>Mientras</a:t>
                      </a:r>
                      <a:endParaRPr lang="es-CO" sz="2400" dirty="0"/>
                    </a:p>
                  </a:txBody>
                  <a:tcPr/>
                </a:tc>
                <a:extLst>
                  <a:ext uri="{0D108BD9-81ED-4DB2-BD59-A6C34878D82A}">
                    <a16:rowId xmlns:a16="http://schemas.microsoft.com/office/drawing/2014/main" val="1028797078"/>
                  </a:ext>
                </a:extLst>
              </a:tr>
              <a:tr h="370840">
                <a:tc>
                  <a:txBody>
                    <a:bodyPr/>
                    <a:lstStyle/>
                    <a:p>
                      <a:r>
                        <a:rPr lang="es-CO" sz="2400" dirty="0" smtClean="0"/>
                        <a:t>break</a:t>
                      </a:r>
                      <a:endParaRPr lang="es-CO" sz="2400" dirty="0"/>
                    </a:p>
                  </a:txBody>
                  <a:tcPr/>
                </a:tc>
                <a:tc>
                  <a:txBody>
                    <a:bodyPr/>
                    <a:lstStyle/>
                    <a:p>
                      <a:r>
                        <a:rPr lang="es-CO" sz="2400" dirty="0" smtClean="0"/>
                        <a:t>Interrupción</a:t>
                      </a:r>
                      <a:endParaRPr lang="es-CO" sz="2400" dirty="0"/>
                    </a:p>
                  </a:txBody>
                  <a:tcPr/>
                </a:tc>
                <a:extLst>
                  <a:ext uri="{0D108BD9-81ED-4DB2-BD59-A6C34878D82A}">
                    <a16:rowId xmlns:a16="http://schemas.microsoft.com/office/drawing/2014/main" val="2071695976"/>
                  </a:ext>
                </a:extLst>
              </a:tr>
              <a:tr h="370840">
                <a:tc>
                  <a:txBody>
                    <a:bodyPr/>
                    <a:lstStyle/>
                    <a:p>
                      <a:r>
                        <a:rPr lang="es-CO" sz="2400" dirty="0" smtClean="0"/>
                        <a:t>next</a:t>
                      </a:r>
                      <a:endParaRPr lang="es-CO" sz="2400" dirty="0"/>
                    </a:p>
                  </a:txBody>
                  <a:tcPr/>
                </a:tc>
                <a:tc>
                  <a:txBody>
                    <a:bodyPr/>
                    <a:lstStyle/>
                    <a:p>
                      <a:r>
                        <a:rPr lang="es-CO" sz="2400" dirty="0" smtClean="0"/>
                        <a:t>Siguiente</a:t>
                      </a:r>
                      <a:endParaRPr lang="es-CO" sz="2400" dirty="0"/>
                    </a:p>
                  </a:txBody>
                  <a:tcPr/>
                </a:tc>
                <a:extLst>
                  <a:ext uri="{0D108BD9-81ED-4DB2-BD59-A6C34878D82A}">
                    <a16:rowId xmlns:a16="http://schemas.microsoft.com/office/drawing/2014/main" val="518426961"/>
                  </a:ext>
                </a:extLst>
              </a:tr>
            </a:tbl>
          </a:graphicData>
        </a:graphic>
      </p:graphicFrame>
      <p:sp>
        <p:nvSpPr>
          <p:cNvPr id="6" name="Nube 5"/>
          <p:cNvSpPr/>
          <p:nvPr/>
        </p:nvSpPr>
        <p:spPr>
          <a:xfrm>
            <a:off x="2216438" y="5484731"/>
            <a:ext cx="2076450" cy="1181100"/>
          </a:xfrm>
          <a:prstGeom prst="cloud">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solidFill>
                  <a:schemeClr val="tx1"/>
                </a:solidFill>
              </a:rPr>
              <a:t>Funciones</a:t>
            </a:r>
            <a:endParaRPr lang="es-CO" dirty="0">
              <a:solidFill>
                <a:schemeClr val="tx1"/>
              </a:solidFill>
            </a:endParaRPr>
          </a:p>
        </p:txBody>
      </p:sp>
      <p:sp>
        <p:nvSpPr>
          <p:cNvPr id="7" name="Flecha abajo 6"/>
          <p:cNvSpPr/>
          <p:nvPr/>
        </p:nvSpPr>
        <p:spPr>
          <a:xfrm>
            <a:off x="2857499" y="4635406"/>
            <a:ext cx="508577" cy="5715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8935322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4513953" y="2710934"/>
            <a:ext cx="3049233" cy="769441"/>
          </a:xfrm>
          <a:prstGeom prst="rect">
            <a:avLst/>
          </a:prstGeom>
        </p:spPr>
        <p:txBody>
          <a:bodyPr wrap="none">
            <a:spAutoFit/>
          </a:bodyPr>
          <a:lstStyle/>
          <a:p>
            <a:r>
              <a:rPr lang="es-CO" sz="4400" dirty="0">
                <a:solidFill>
                  <a:srgbClr val="FF0000"/>
                </a:solidFill>
              </a:rPr>
              <a:t>i</a:t>
            </a:r>
            <a:r>
              <a:rPr lang="es-CO" sz="4400" dirty="0" smtClean="0">
                <a:solidFill>
                  <a:srgbClr val="FF0000"/>
                </a:solidFill>
              </a:rPr>
              <a:t>f</a:t>
            </a:r>
            <a:r>
              <a:rPr lang="es-CO" sz="4400" dirty="0" smtClean="0"/>
              <a:t> y </a:t>
            </a:r>
            <a:r>
              <a:rPr lang="es-CO" sz="4400" dirty="0" smtClean="0">
                <a:solidFill>
                  <a:srgbClr val="FF0000"/>
                </a:solidFill>
              </a:rPr>
              <a:t>else</a:t>
            </a:r>
            <a:r>
              <a:rPr lang="es-CO" sz="4400" dirty="0" smtClean="0"/>
              <a:t> en R</a:t>
            </a:r>
            <a:endParaRPr lang="es-CO" sz="4400" dirty="0"/>
          </a:p>
        </p:txBody>
      </p:sp>
    </p:spTree>
    <p:extLst>
      <p:ext uri="{BB962C8B-B14F-4D97-AF65-F5344CB8AC3E}">
        <p14:creationId xmlns:p14="http://schemas.microsoft.com/office/powerpoint/2010/main" val="15059556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510824" y="767834"/>
            <a:ext cx="3115276" cy="461665"/>
          </a:xfrm>
          <a:prstGeom prst="rect">
            <a:avLst/>
          </a:prstGeom>
        </p:spPr>
        <p:txBody>
          <a:bodyPr wrap="none">
            <a:spAutoFit/>
          </a:bodyPr>
          <a:lstStyle/>
          <a:p>
            <a:r>
              <a:rPr lang="es-CO" b="1" dirty="0" smtClean="0">
                <a:solidFill>
                  <a:srgbClr val="00B050"/>
                </a:solidFill>
              </a:rPr>
              <a:t>¿OBJETIVO DE LA FUNCIÓN </a:t>
            </a:r>
            <a:r>
              <a:rPr lang="es-CO" sz="2400" b="1" i="1" dirty="0" smtClean="0">
                <a:solidFill>
                  <a:srgbClr val="00B050"/>
                </a:solidFill>
              </a:rPr>
              <a:t>if</a:t>
            </a:r>
            <a:r>
              <a:rPr lang="es-CO" b="1" dirty="0" smtClean="0">
                <a:solidFill>
                  <a:srgbClr val="00B050"/>
                </a:solidFill>
              </a:rPr>
              <a:t>?</a:t>
            </a:r>
            <a:endParaRPr lang="es-CO" b="1" dirty="0">
              <a:solidFill>
                <a:srgbClr val="00B050"/>
              </a:solidFill>
            </a:endParaRPr>
          </a:p>
        </p:txBody>
      </p:sp>
      <p:sp>
        <p:nvSpPr>
          <p:cNvPr id="5" name="Rectángulo 4"/>
          <p:cNvSpPr/>
          <p:nvPr/>
        </p:nvSpPr>
        <p:spPr>
          <a:xfrm>
            <a:off x="482131" y="1472684"/>
            <a:ext cx="10700220" cy="954107"/>
          </a:xfrm>
          <a:prstGeom prst="rect">
            <a:avLst/>
          </a:prstGeom>
        </p:spPr>
        <p:txBody>
          <a:bodyPr wrap="square">
            <a:spAutoFit/>
          </a:bodyPr>
          <a:lstStyle/>
          <a:p>
            <a:r>
              <a:rPr lang="es-CO" sz="2800" dirty="0" smtClean="0">
                <a:solidFill>
                  <a:srgbClr val="333333"/>
                </a:solidFill>
                <a:latin typeface="Helvetica Neue"/>
              </a:rPr>
              <a:t>La función </a:t>
            </a:r>
            <a:r>
              <a:rPr lang="es-CO" sz="2800" i="1" dirty="0" smtClean="0">
                <a:solidFill>
                  <a:srgbClr val="FF0000"/>
                </a:solidFill>
                <a:latin typeface="Helvetica Neue"/>
              </a:rPr>
              <a:t>if</a:t>
            </a:r>
            <a:r>
              <a:rPr lang="es-CO" sz="2800" dirty="0" smtClean="0">
                <a:solidFill>
                  <a:srgbClr val="333333"/>
                </a:solidFill>
                <a:latin typeface="Helvetica Neue"/>
              </a:rPr>
              <a:t> se usa cuando deseamos que una operación se ejecute cuando una condición se cumple.</a:t>
            </a:r>
            <a:endParaRPr lang="es-CO" sz="2800" dirty="0"/>
          </a:p>
        </p:txBody>
      </p:sp>
      <p:sp>
        <p:nvSpPr>
          <p:cNvPr id="6" name="Rectángulo 5"/>
          <p:cNvSpPr/>
          <p:nvPr/>
        </p:nvSpPr>
        <p:spPr>
          <a:xfrm>
            <a:off x="669269" y="3240910"/>
            <a:ext cx="3681136" cy="369332"/>
          </a:xfrm>
          <a:prstGeom prst="rect">
            <a:avLst/>
          </a:prstGeom>
        </p:spPr>
        <p:txBody>
          <a:bodyPr wrap="none">
            <a:spAutoFit/>
          </a:bodyPr>
          <a:lstStyle/>
          <a:p>
            <a:r>
              <a:rPr lang="es-CO" b="1" dirty="0" smtClean="0">
                <a:solidFill>
                  <a:srgbClr val="00B050"/>
                </a:solidFill>
              </a:rPr>
              <a:t>¿CÓMO SE USA LA FUNCIÓN </a:t>
            </a:r>
            <a:r>
              <a:rPr lang="es-CO" b="1" i="1" dirty="0" smtClean="0">
                <a:solidFill>
                  <a:srgbClr val="FF0000"/>
                </a:solidFill>
              </a:rPr>
              <a:t>if</a:t>
            </a:r>
            <a:r>
              <a:rPr lang="es-CO" i="1" dirty="0" smtClean="0">
                <a:solidFill>
                  <a:srgbClr val="00B050"/>
                </a:solidFill>
              </a:rPr>
              <a:t> </a:t>
            </a:r>
            <a:r>
              <a:rPr lang="es-CO" b="1" dirty="0" smtClean="0">
                <a:solidFill>
                  <a:srgbClr val="00B050"/>
                </a:solidFill>
              </a:rPr>
              <a:t>EN R?</a:t>
            </a:r>
            <a:endParaRPr lang="es-CO" b="1" dirty="0">
              <a:solidFill>
                <a:srgbClr val="00B050"/>
              </a:solidFill>
            </a:endParaRPr>
          </a:p>
        </p:txBody>
      </p:sp>
      <p:pic>
        <p:nvPicPr>
          <p:cNvPr id="7" name="Imagen 6"/>
          <p:cNvPicPr>
            <a:picLocks noChangeAspect="1"/>
          </p:cNvPicPr>
          <p:nvPr/>
        </p:nvPicPr>
        <p:blipFill>
          <a:blip r:embed="rId2"/>
          <a:stretch>
            <a:fillRect/>
          </a:stretch>
        </p:blipFill>
        <p:spPr>
          <a:xfrm>
            <a:off x="2424111" y="4271962"/>
            <a:ext cx="4805363" cy="1109663"/>
          </a:xfrm>
          <a:prstGeom prst="rect">
            <a:avLst/>
          </a:prstGeom>
        </p:spPr>
      </p:pic>
    </p:spTree>
    <p:extLst>
      <p:ext uri="{BB962C8B-B14F-4D97-AF65-F5344CB8AC3E}">
        <p14:creationId xmlns:p14="http://schemas.microsoft.com/office/powerpoint/2010/main" val="34680797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482131" y="527864"/>
            <a:ext cx="3440685" cy="461665"/>
          </a:xfrm>
          <a:prstGeom prst="rect">
            <a:avLst/>
          </a:prstGeom>
        </p:spPr>
        <p:txBody>
          <a:bodyPr wrap="none">
            <a:spAutoFit/>
          </a:bodyPr>
          <a:lstStyle/>
          <a:p>
            <a:r>
              <a:rPr lang="es-CO" b="1" dirty="0" smtClean="0">
                <a:solidFill>
                  <a:srgbClr val="00B050"/>
                </a:solidFill>
              </a:rPr>
              <a:t>¿OBJETIVO DE LA FUNCIÓN </a:t>
            </a:r>
            <a:r>
              <a:rPr lang="es-CO" sz="2400" b="1" i="1" dirty="0" smtClean="0">
                <a:solidFill>
                  <a:srgbClr val="00B050"/>
                </a:solidFill>
              </a:rPr>
              <a:t>else</a:t>
            </a:r>
            <a:r>
              <a:rPr lang="es-CO" b="1" dirty="0" smtClean="0">
                <a:solidFill>
                  <a:srgbClr val="00B050"/>
                </a:solidFill>
              </a:rPr>
              <a:t>?</a:t>
            </a:r>
            <a:endParaRPr lang="es-CO" b="1" dirty="0">
              <a:solidFill>
                <a:srgbClr val="00B050"/>
              </a:solidFill>
            </a:endParaRPr>
          </a:p>
        </p:txBody>
      </p:sp>
      <p:sp>
        <p:nvSpPr>
          <p:cNvPr id="5" name="Rectángulo 4"/>
          <p:cNvSpPr/>
          <p:nvPr/>
        </p:nvSpPr>
        <p:spPr>
          <a:xfrm>
            <a:off x="396406" y="1130201"/>
            <a:ext cx="10700220" cy="954107"/>
          </a:xfrm>
          <a:prstGeom prst="rect">
            <a:avLst/>
          </a:prstGeom>
        </p:spPr>
        <p:txBody>
          <a:bodyPr wrap="square">
            <a:spAutoFit/>
          </a:bodyPr>
          <a:lstStyle/>
          <a:p>
            <a:pPr algn="just"/>
            <a:r>
              <a:rPr lang="es-CO" sz="2800" dirty="0" smtClean="0">
                <a:solidFill>
                  <a:srgbClr val="333333"/>
                </a:solidFill>
                <a:latin typeface="Helvetica Neue"/>
              </a:rPr>
              <a:t>La función </a:t>
            </a:r>
            <a:r>
              <a:rPr lang="es-CO" sz="2800" i="1" dirty="0" smtClean="0">
                <a:solidFill>
                  <a:srgbClr val="FF0000"/>
                </a:solidFill>
                <a:latin typeface="Helvetica Neue"/>
              </a:rPr>
              <a:t>else</a:t>
            </a:r>
            <a:r>
              <a:rPr lang="es-CO" sz="2800" dirty="0" smtClean="0">
                <a:solidFill>
                  <a:srgbClr val="333333"/>
                </a:solidFill>
                <a:latin typeface="Helvetica Neue"/>
              </a:rPr>
              <a:t> complementa la función </a:t>
            </a:r>
            <a:r>
              <a:rPr lang="es-CO" sz="2800" i="1" dirty="0" smtClean="0">
                <a:solidFill>
                  <a:srgbClr val="FF0000"/>
                </a:solidFill>
                <a:latin typeface="Helvetica Neue"/>
              </a:rPr>
              <a:t>if </a:t>
            </a:r>
            <a:r>
              <a:rPr lang="es-CO" sz="2800" dirty="0" smtClean="0">
                <a:solidFill>
                  <a:srgbClr val="333333"/>
                </a:solidFill>
                <a:latin typeface="Helvetica Neue"/>
              </a:rPr>
              <a:t>en razón a que nos indica qué va a pasar el caso de que la condición </a:t>
            </a:r>
            <a:r>
              <a:rPr lang="es-CO" sz="2800" i="1" dirty="0">
                <a:solidFill>
                  <a:srgbClr val="FF0000"/>
                </a:solidFill>
                <a:latin typeface="Helvetica Neue"/>
              </a:rPr>
              <a:t>if</a:t>
            </a:r>
            <a:r>
              <a:rPr lang="es-CO" sz="2800" dirty="0" smtClean="0">
                <a:solidFill>
                  <a:srgbClr val="333333"/>
                </a:solidFill>
                <a:latin typeface="Helvetica Neue"/>
              </a:rPr>
              <a:t> no se cumpla. </a:t>
            </a:r>
            <a:endParaRPr lang="es-CO" sz="2800" dirty="0"/>
          </a:p>
        </p:txBody>
      </p:sp>
      <p:sp>
        <p:nvSpPr>
          <p:cNvPr id="6" name="Rectángulo 5"/>
          <p:cNvSpPr/>
          <p:nvPr/>
        </p:nvSpPr>
        <p:spPr>
          <a:xfrm>
            <a:off x="482131" y="4048511"/>
            <a:ext cx="4762522" cy="369332"/>
          </a:xfrm>
          <a:prstGeom prst="rect">
            <a:avLst/>
          </a:prstGeom>
        </p:spPr>
        <p:txBody>
          <a:bodyPr wrap="none">
            <a:spAutoFit/>
          </a:bodyPr>
          <a:lstStyle/>
          <a:p>
            <a:r>
              <a:rPr lang="es-CO" b="1" dirty="0" smtClean="0">
                <a:solidFill>
                  <a:srgbClr val="00B050"/>
                </a:solidFill>
              </a:rPr>
              <a:t>¿CÓMO SE USAN LAS FUNCIONES </a:t>
            </a:r>
            <a:r>
              <a:rPr lang="es-CO" b="1" i="1" dirty="0">
                <a:solidFill>
                  <a:srgbClr val="FF0000"/>
                </a:solidFill>
              </a:rPr>
              <a:t>if</a:t>
            </a:r>
            <a:r>
              <a:rPr lang="es-CO" b="1" dirty="0" smtClean="0">
                <a:solidFill>
                  <a:srgbClr val="00B050"/>
                </a:solidFill>
              </a:rPr>
              <a:t> Y </a:t>
            </a:r>
            <a:r>
              <a:rPr lang="es-CO" b="1" i="1" dirty="0" smtClean="0">
                <a:solidFill>
                  <a:srgbClr val="FF0000"/>
                </a:solidFill>
              </a:rPr>
              <a:t>else</a:t>
            </a:r>
            <a:r>
              <a:rPr lang="es-CO" b="1" dirty="0" smtClean="0">
                <a:solidFill>
                  <a:srgbClr val="00B050"/>
                </a:solidFill>
              </a:rPr>
              <a:t> EN R?</a:t>
            </a:r>
            <a:endParaRPr lang="es-CO" b="1" dirty="0">
              <a:solidFill>
                <a:srgbClr val="00B050"/>
              </a:solidFill>
            </a:endParaRPr>
          </a:p>
        </p:txBody>
      </p:sp>
      <p:sp>
        <p:nvSpPr>
          <p:cNvPr id="2" name="Rectángulo 1"/>
          <p:cNvSpPr/>
          <p:nvPr/>
        </p:nvSpPr>
        <p:spPr>
          <a:xfrm>
            <a:off x="853724" y="2358627"/>
            <a:ext cx="6506909" cy="369332"/>
          </a:xfrm>
          <a:prstGeom prst="rect">
            <a:avLst/>
          </a:prstGeom>
        </p:spPr>
        <p:txBody>
          <a:bodyPr wrap="none">
            <a:spAutoFit/>
          </a:bodyPr>
          <a:lstStyle/>
          <a:p>
            <a:r>
              <a:rPr lang="es-CO" dirty="0" smtClean="0">
                <a:solidFill>
                  <a:srgbClr val="333333"/>
                </a:solidFill>
                <a:latin typeface="Helvetica Neue"/>
              </a:rPr>
              <a:t>Un </a:t>
            </a:r>
            <a:r>
              <a:rPr lang="es-CO" i="1" dirty="0" smtClean="0">
                <a:solidFill>
                  <a:srgbClr val="FF0000"/>
                </a:solidFill>
                <a:latin typeface="Helvetica Neue"/>
              </a:rPr>
              <a:t>if</a:t>
            </a:r>
            <a:r>
              <a:rPr lang="es-CO" dirty="0" smtClean="0">
                <a:solidFill>
                  <a:srgbClr val="333333"/>
                </a:solidFill>
                <a:latin typeface="Helvetica Neue"/>
              </a:rPr>
              <a:t> con </a:t>
            </a:r>
            <a:r>
              <a:rPr lang="es-CO" i="1" dirty="0" smtClean="0">
                <a:solidFill>
                  <a:srgbClr val="FF0000"/>
                </a:solidFill>
                <a:latin typeface="Helvetica Neue"/>
              </a:rPr>
              <a:t>else</a:t>
            </a:r>
            <a:r>
              <a:rPr lang="es-CO" dirty="0" smtClean="0">
                <a:solidFill>
                  <a:srgbClr val="333333"/>
                </a:solidFill>
                <a:latin typeface="Helvetica Neue"/>
              </a:rPr>
              <a:t> es la manera de decirle al leguaje los siguiente:</a:t>
            </a:r>
            <a:endParaRPr lang="es-CO" dirty="0"/>
          </a:p>
        </p:txBody>
      </p:sp>
      <p:sp>
        <p:nvSpPr>
          <p:cNvPr id="3" name="Rectángulo 2"/>
          <p:cNvSpPr/>
          <p:nvPr/>
        </p:nvSpPr>
        <p:spPr>
          <a:xfrm>
            <a:off x="853724" y="3015704"/>
            <a:ext cx="10875031" cy="646331"/>
          </a:xfrm>
          <a:prstGeom prst="rect">
            <a:avLst/>
          </a:prstGeom>
        </p:spPr>
        <p:txBody>
          <a:bodyPr wrap="square">
            <a:spAutoFit/>
          </a:bodyPr>
          <a:lstStyle/>
          <a:p>
            <a:pPr>
              <a:buFont typeface="Arial" panose="020B0604020202020204" pitchFamily="34" charset="0"/>
              <a:buChar char="•"/>
            </a:pPr>
            <a:r>
              <a:rPr lang="es-CO" b="1" dirty="0">
                <a:solidFill>
                  <a:srgbClr val="333333"/>
                </a:solidFill>
                <a:latin typeface="Helvetica Neue"/>
              </a:rPr>
              <a:t>SI</a:t>
            </a:r>
            <a:r>
              <a:rPr lang="es-CO" dirty="0">
                <a:solidFill>
                  <a:srgbClr val="333333"/>
                </a:solidFill>
                <a:latin typeface="Helvetica Neue"/>
              </a:rPr>
              <a:t> esta condición es </a:t>
            </a:r>
            <a:r>
              <a:rPr lang="es-CO" dirty="0" smtClean="0">
                <a:solidFill>
                  <a:srgbClr val="333333"/>
                </a:solidFill>
                <a:latin typeface="Helvetica Neue"/>
              </a:rPr>
              <a:t>verdadera,</a:t>
            </a:r>
            <a:r>
              <a:rPr lang="es-CO" dirty="0">
                <a:solidFill>
                  <a:srgbClr val="333333"/>
                </a:solidFill>
                <a:latin typeface="Helvetica Neue"/>
              </a:rPr>
              <a:t> </a:t>
            </a:r>
            <a:r>
              <a:rPr lang="es-CO" b="1" dirty="0">
                <a:solidFill>
                  <a:srgbClr val="333333"/>
                </a:solidFill>
                <a:latin typeface="Helvetica Neue"/>
              </a:rPr>
              <a:t>ENTONCES</a:t>
            </a:r>
            <a:r>
              <a:rPr lang="es-CO" dirty="0">
                <a:solidFill>
                  <a:srgbClr val="333333"/>
                </a:solidFill>
                <a:latin typeface="Helvetica Neue"/>
              </a:rPr>
              <a:t> </a:t>
            </a:r>
            <a:r>
              <a:rPr lang="es-CO" dirty="0" smtClean="0">
                <a:solidFill>
                  <a:srgbClr val="333333"/>
                </a:solidFill>
                <a:latin typeface="Helvetica Neue"/>
              </a:rPr>
              <a:t>realice </a:t>
            </a:r>
            <a:r>
              <a:rPr lang="es-CO" dirty="0">
                <a:solidFill>
                  <a:srgbClr val="333333"/>
                </a:solidFill>
                <a:latin typeface="Helvetica Neue"/>
              </a:rPr>
              <a:t>estas operaciones, </a:t>
            </a:r>
            <a:r>
              <a:rPr lang="es-CO" b="1" dirty="0">
                <a:solidFill>
                  <a:srgbClr val="333333"/>
                </a:solidFill>
                <a:latin typeface="Helvetica Neue"/>
              </a:rPr>
              <a:t>DE OTRO MODO</a:t>
            </a:r>
            <a:r>
              <a:rPr lang="es-CO" dirty="0">
                <a:solidFill>
                  <a:srgbClr val="333333"/>
                </a:solidFill>
                <a:latin typeface="Helvetica Neue"/>
              </a:rPr>
              <a:t> </a:t>
            </a:r>
            <a:r>
              <a:rPr lang="es-CO" dirty="0" smtClean="0">
                <a:solidFill>
                  <a:srgbClr val="333333"/>
                </a:solidFill>
                <a:latin typeface="Helvetica Neue"/>
              </a:rPr>
              <a:t>realice </a:t>
            </a:r>
            <a:r>
              <a:rPr lang="es-CO" dirty="0">
                <a:solidFill>
                  <a:srgbClr val="333333"/>
                </a:solidFill>
                <a:latin typeface="Helvetica Neue"/>
              </a:rPr>
              <a:t>estas otras operaciones.</a:t>
            </a:r>
            <a:endParaRPr lang="es-CO" b="0" i="0" dirty="0">
              <a:solidFill>
                <a:srgbClr val="333333"/>
              </a:solidFill>
              <a:effectLst/>
              <a:latin typeface="Helvetica Neue"/>
            </a:endParaRPr>
          </a:p>
        </p:txBody>
      </p:sp>
      <p:pic>
        <p:nvPicPr>
          <p:cNvPr id="8" name="Imagen 7"/>
          <p:cNvPicPr>
            <a:picLocks noChangeAspect="1"/>
          </p:cNvPicPr>
          <p:nvPr/>
        </p:nvPicPr>
        <p:blipFill>
          <a:blip r:embed="rId2"/>
          <a:stretch>
            <a:fillRect/>
          </a:stretch>
        </p:blipFill>
        <p:spPr>
          <a:xfrm>
            <a:off x="2117491" y="4822194"/>
            <a:ext cx="4149959" cy="1608087"/>
          </a:xfrm>
          <a:prstGeom prst="rect">
            <a:avLst/>
          </a:prstGeom>
        </p:spPr>
      </p:pic>
    </p:spTree>
    <p:extLst>
      <p:ext uri="{BB962C8B-B14F-4D97-AF65-F5344CB8AC3E}">
        <p14:creationId xmlns:p14="http://schemas.microsoft.com/office/powerpoint/2010/main" val="17532372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482131" y="527864"/>
            <a:ext cx="3610219" cy="461665"/>
          </a:xfrm>
          <a:prstGeom prst="rect">
            <a:avLst/>
          </a:prstGeom>
        </p:spPr>
        <p:txBody>
          <a:bodyPr wrap="none">
            <a:spAutoFit/>
          </a:bodyPr>
          <a:lstStyle/>
          <a:p>
            <a:r>
              <a:rPr lang="es-CO" b="1" dirty="0" smtClean="0">
                <a:solidFill>
                  <a:srgbClr val="00B050"/>
                </a:solidFill>
              </a:rPr>
              <a:t>¿OBJETIVO DE LA FUNCIÓN </a:t>
            </a:r>
            <a:r>
              <a:rPr lang="es-CO" sz="2400" b="1" i="1" dirty="0" err="1" smtClean="0">
                <a:solidFill>
                  <a:srgbClr val="00B050"/>
                </a:solidFill>
              </a:rPr>
              <a:t>ifelse</a:t>
            </a:r>
            <a:r>
              <a:rPr lang="es-CO" b="1" dirty="0" smtClean="0">
                <a:solidFill>
                  <a:srgbClr val="00B050"/>
                </a:solidFill>
              </a:rPr>
              <a:t>?</a:t>
            </a:r>
            <a:endParaRPr lang="es-CO" b="1" dirty="0">
              <a:solidFill>
                <a:srgbClr val="00B050"/>
              </a:solidFill>
            </a:endParaRPr>
          </a:p>
        </p:txBody>
      </p:sp>
      <p:sp>
        <p:nvSpPr>
          <p:cNvPr id="5" name="Rectángulo 4"/>
          <p:cNvSpPr/>
          <p:nvPr/>
        </p:nvSpPr>
        <p:spPr>
          <a:xfrm>
            <a:off x="396406" y="1130201"/>
            <a:ext cx="10700220" cy="1569660"/>
          </a:xfrm>
          <a:prstGeom prst="rect">
            <a:avLst/>
          </a:prstGeom>
        </p:spPr>
        <p:txBody>
          <a:bodyPr wrap="square">
            <a:spAutoFit/>
          </a:bodyPr>
          <a:lstStyle/>
          <a:p>
            <a:pPr algn="just"/>
            <a:r>
              <a:rPr lang="es-CO" sz="2400" dirty="0" smtClean="0">
                <a:solidFill>
                  <a:srgbClr val="333333"/>
                </a:solidFill>
                <a:latin typeface="Helvetica Neue"/>
              </a:rPr>
              <a:t>La función </a:t>
            </a:r>
            <a:r>
              <a:rPr lang="es-CO" sz="2400" i="1" dirty="0" err="1" smtClean="0">
                <a:solidFill>
                  <a:srgbClr val="FF0000"/>
                </a:solidFill>
                <a:latin typeface="Helvetica Neue"/>
              </a:rPr>
              <a:t>ifelse</a:t>
            </a:r>
            <a:r>
              <a:rPr lang="es-CO" sz="2400" dirty="0" smtClean="0">
                <a:solidFill>
                  <a:srgbClr val="333333"/>
                </a:solidFill>
                <a:latin typeface="Helvetica Neue"/>
              </a:rPr>
              <a:t> permite </a:t>
            </a:r>
            <a:r>
              <a:rPr lang="es-CO" sz="2400" dirty="0" err="1" smtClean="0">
                <a:solidFill>
                  <a:srgbClr val="333333"/>
                </a:solidFill>
                <a:latin typeface="Helvetica Neue"/>
              </a:rPr>
              <a:t>vectorizar</a:t>
            </a:r>
            <a:r>
              <a:rPr lang="es-CO" sz="2400" dirty="0" smtClean="0">
                <a:solidFill>
                  <a:srgbClr val="333333"/>
                </a:solidFill>
                <a:latin typeface="Helvetica Neue"/>
              </a:rPr>
              <a:t> las funciones </a:t>
            </a:r>
            <a:r>
              <a:rPr lang="es-CO" sz="2400" i="1" dirty="0" smtClean="0">
                <a:solidFill>
                  <a:srgbClr val="FF0000"/>
                </a:solidFill>
                <a:latin typeface="Helvetica Neue"/>
              </a:rPr>
              <a:t>if y else. </a:t>
            </a:r>
            <a:r>
              <a:rPr lang="es-CO" sz="2400" dirty="0" smtClean="0">
                <a:solidFill>
                  <a:srgbClr val="333333"/>
                </a:solidFill>
                <a:latin typeface="Helvetica Neue"/>
              </a:rPr>
              <a:t>Es decir, en lugar de escribir una línea de código para cada una de las comparaciones requeridas, podemos hacer uso de una única llamada haciendo uso de esta función la cual se aplicará a todos los elementos de un vector.</a:t>
            </a:r>
            <a:endParaRPr lang="es-CO" sz="2400" dirty="0"/>
          </a:p>
        </p:txBody>
      </p:sp>
      <p:sp>
        <p:nvSpPr>
          <p:cNvPr id="6" name="Rectángulo 5"/>
          <p:cNvSpPr/>
          <p:nvPr/>
        </p:nvSpPr>
        <p:spPr>
          <a:xfrm>
            <a:off x="396406" y="3207029"/>
            <a:ext cx="4533805" cy="369332"/>
          </a:xfrm>
          <a:prstGeom prst="rect">
            <a:avLst/>
          </a:prstGeom>
        </p:spPr>
        <p:txBody>
          <a:bodyPr wrap="none">
            <a:spAutoFit/>
          </a:bodyPr>
          <a:lstStyle/>
          <a:p>
            <a:r>
              <a:rPr lang="es-CO" b="1" dirty="0" smtClean="0">
                <a:solidFill>
                  <a:srgbClr val="00B050"/>
                </a:solidFill>
              </a:rPr>
              <a:t>¿CÓMO SE USAN LAS FUNCIONES </a:t>
            </a:r>
            <a:r>
              <a:rPr lang="es-CO" b="1" i="1" dirty="0" err="1" smtClean="0">
                <a:solidFill>
                  <a:srgbClr val="FF0000"/>
                </a:solidFill>
              </a:rPr>
              <a:t>ifelse</a:t>
            </a:r>
            <a:r>
              <a:rPr lang="es-CO" b="1" dirty="0" smtClean="0">
                <a:solidFill>
                  <a:srgbClr val="00B050"/>
                </a:solidFill>
              </a:rPr>
              <a:t> EN R?</a:t>
            </a:r>
            <a:endParaRPr lang="es-CO" b="1" dirty="0">
              <a:solidFill>
                <a:srgbClr val="00B050"/>
              </a:solidFill>
            </a:endParaRPr>
          </a:p>
        </p:txBody>
      </p:sp>
      <p:sp>
        <p:nvSpPr>
          <p:cNvPr id="7" name="Rectángulo 6"/>
          <p:cNvSpPr/>
          <p:nvPr/>
        </p:nvSpPr>
        <p:spPr>
          <a:xfrm>
            <a:off x="380307" y="4049915"/>
            <a:ext cx="4365298" cy="369332"/>
          </a:xfrm>
          <a:prstGeom prst="rect">
            <a:avLst/>
          </a:prstGeom>
        </p:spPr>
        <p:txBody>
          <a:bodyPr wrap="none">
            <a:spAutoFit/>
          </a:bodyPr>
          <a:lstStyle/>
          <a:p>
            <a:r>
              <a:rPr lang="es-CO" dirty="0">
                <a:solidFill>
                  <a:srgbClr val="333333"/>
                </a:solidFill>
                <a:latin typeface="Helvetica Neue"/>
              </a:rPr>
              <a:t>La función </a:t>
            </a:r>
            <a:r>
              <a:rPr lang="es-CO" i="1" dirty="0" err="1">
                <a:solidFill>
                  <a:srgbClr val="FF0000"/>
                </a:solidFill>
                <a:latin typeface="Helvetica Neue"/>
              </a:rPr>
              <a:t>ifelse</a:t>
            </a:r>
            <a:r>
              <a:rPr lang="es-CO" dirty="0">
                <a:solidFill>
                  <a:srgbClr val="333333"/>
                </a:solidFill>
                <a:latin typeface="Helvetica Neue"/>
              </a:rPr>
              <a:t> </a:t>
            </a:r>
            <a:r>
              <a:rPr lang="es-CO" dirty="0" smtClean="0">
                <a:solidFill>
                  <a:srgbClr val="333333"/>
                </a:solidFill>
                <a:latin typeface="Helvetica Neue"/>
              </a:rPr>
              <a:t>tiene la siguiente forma.</a:t>
            </a:r>
            <a:endParaRPr lang="es-CO" dirty="0"/>
          </a:p>
        </p:txBody>
      </p:sp>
      <p:pic>
        <p:nvPicPr>
          <p:cNvPr id="9" name="Imagen 8"/>
          <p:cNvPicPr>
            <a:picLocks noChangeAspect="1"/>
          </p:cNvPicPr>
          <p:nvPr/>
        </p:nvPicPr>
        <p:blipFill>
          <a:blip r:embed="rId2"/>
          <a:stretch>
            <a:fillRect/>
          </a:stretch>
        </p:blipFill>
        <p:spPr>
          <a:xfrm>
            <a:off x="2097655" y="4978726"/>
            <a:ext cx="5295900" cy="790575"/>
          </a:xfrm>
          <a:prstGeom prst="rect">
            <a:avLst/>
          </a:prstGeom>
        </p:spPr>
      </p:pic>
    </p:spTree>
    <p:extLst>
      <p:ext uri="{BB962C8B-B14F-4D97-AF65-F5344CB8AC3E}">
        <p14:creationId xmlns:p14="http://schemas.microsoft.com/office/powerpoint/2010/main" val="375123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4513953" y="2710934"/>
            <a:ext cx="1979388" cy="769441"/>
          </a:xfrm>
          <a:prstGeom prst="rect">
            <a:avLst/>
          </a:prstGeom>
        </p:spPr>
        <p:txBody>
          <a:bodyPr wrap="none">
            <a:spAutoFit/>
          </a:bodyPr>
          <a:lstStyle/>
          <a:p>
            <a:r>
              <a:rPr lang="es-CO" sz="4400" dirty="0" smtClean="0">
                <a:solidFill>
                  <a:srgbClr val="FF0000"/>
                </a:solidFill>
              </a:rPr>
              <a:t>for</a:t>
            </a:r>
            <a:r>
              <a:rPr lang="es-CO" sz="4400" dirty="0" smtClean="0"/>
              <a:t> en R</a:t>
            </a:r>
            <a:endParaRPr lang="es-CO" sz="4400" dirty="0"/>
          </a:p>
        </p:txBody>
      </p:sp>
    </p:spTree>
    <p:extLst>
      <p:ext uri="{BB962C8B-B14F-4D97-AF65-F5344CB8AC3E}">
        <p14:creationId xmlns:p14="http://schemas.microsoft.com/office/powerpoint/2010/main" val="1331478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510824" y="767834"/>
            <a:ext cx="3308598" cy="461665"/>
          </a:xfrm>
          <a:prstGeom prst="rect">
            <a:avLst/>
          </a:prstGeom>
        </p:spPr>
        <p:txBody>
          <a:bodyPr wrap="none">
            <a:spAutoFit/>
          </a:bodyPr>
          <a:lstStyle/>
          <a:p>
            <a:r>
              <a:rPr lang="es-CO" b="1" dirty="0" smtClean="0">
                <a:solidFill>
                  <a:srgbClr val="00B050"/>
                </a:solidFill>
              </a:rPr>
              <a:t>¿OBJETIVO DE LA FUNCIÓN </a:t>
            </a:r>
            <a:r>
              <a:rPr lang="es-CO" sz="2400" b="1" i="1" dirty="0" smtClean="0">
                <a:solidFill>
                  <a:srgbClr val="00B050"/>
                </a:solidFill>
              </a:rPr>
              <a:t>for</a:t>
            </a:r>
            <a:r>
              <a:rPr lang="es-CO" b="1" dirty="0" smtClean="0">
                <a:solidFill>
                  <a:srgbClr val="00B050"/>
                </a:solidFill>
              </a:rPr>
              <a:t>?</a:t>
            </a:r>
            <a:endParaRPr lang="es-CO" b="1" dirty="0">
              <a:solidFill>
                <a:srgbClr val="00B050"/>
              </a:solidFill>
            </a:endParaRPr>
          </a:p>
        </p:txBody>
      </p:sp>
      <p:sp>
        <p:nvSpPr>
          <p:cNvPr id="5" name="Rectángulo 4"/>
          <p:cNvSpPr/>
          <p:nvPr/>
        </p:nvSpPr>
        <p:spPr>
          <a:xfrm>
            <a:off x="510824" y="1596509"/>
            <a:ext cx="10719151" cy="646331"/>
          </a:xfrm>
          <a:prstGeom prst="rect">
            <a:avLst/>
          </a:prstGeom>
        </p:spPr>
        <p:txBody>
          <a:bodyPr wrap="square">
            <a:spAutoFit/>
          </a:bodyPr>
          <a:lstStyle/>
          <a:p>
            <a:r>
              <a:rPr lang="es-CO" dirty="0">
                <a:solidFill>
                  <a:srgbClr val="333333"/>
                </a:solidFill>
                <a:latin typeface="Helvetica Neue"/>
              </a:rPr>
              <a:t>La función </a:t>
            </a:r>
            <a:r>
              <a:rPr lang="es-CO" i="1" dirty="0" smtClean="0">
                <a:solidFill>
                  <a:srgbClr val="FF0000"/>
                </a:solidFill>
                <a:latin typeface="Helvetica Neue"/>
              </a:rPr>
              <a:t>for</a:t>
            </a:r>
            <a:r>
              <a:rPr lang="es-CO" dirty="0" smtClean="0">
                <a:solidFill>
                  <a:srgbClr val="333333"/>
                </a:solidFill>
                <a:latin typeface="Helvetica Neue"/>
              </a:rPr>
              <a:t> de R permite la ejecución de un ciclo, bucle o </a:t>
            </a:r>
            <a:r>
              <a:rPr lang="es-CO" i="1" dirty="0" smtClean="0">
                <a:solidFill>
                  <a:srgbClr val="333333"/>
                </a:solidFill>
                <a:latin typeface="Helvetica Neue"/>
              </a:rPr>
              <a:t>loop</a:t>
            </a:r>
            <a:r>
              <a:rPr lang="es-CO" dirty="0" smtClean="0">
                <a:solidFill>
                  <a:srgbClr val="333333"/>
                </a:solidFill>
                <a:latin typeface="Helvetica Neue"/>
              </a:rPr>
              <a:t>, al realizar una operación definida para uno de los elementos de un conjunto de datos. </a:t>
            </a:r>
            <a:endParaRPr lang="es-CO" dirty="0"/>
          </a:p>
        </p:txBody>
      </p:sp>
      <p:sp>
        <p:nvSpPr>
          <p:cNvPr id="6" name="Rectángulo 5"/>
          <p:cNvSpPr/>
          <p:nvPr/>
        </p:nvSpPr>
        <p:spPr>
          <a:xfrm>
            <a:off x="510824" y="2686436"/>
            <a:ext cx="3826945" cy="369332"/>
          </a:xfrm>
          <a:prstGeom prst="rect">
            <a:avLst/>
          </a:prstGeom>
        </p:spPr>
        <p:txBody>
          <a:bodyPr wrap="none">
            <a:spAutoFit/>
          </a:bodyPr>
          <a:lstStyle/>
          <a:p>
            <a:r>
              <a:rPr lang="es-CO" b="1" dirty="0" smtClean="0">
                <a:solidFill>
                  <a:srgbClr val="00B050"/>
                </a:solidFill>
              </a:rPr>
              <a:t>¿CÓMO SE USA LA FUNCIÓN </a:t>
            </a:r>
            <a:r>
              <a:rPr lang="es-CO" b="1" i="1" dirty="0" smtClean="0">
                <a:solidFill>
                  <a:srgbClr val="FF0000"/>
                </a:solidFill>
              </a:rPr>
              <a:t>for </a:t>
            </a:r>
            <a:r>
              <a:rPr lang="es-CO" b="1" dirty="0" smtClean="0">
                <a:solidFill>
                  <a:srgbClr val="00B050"/>
                </a:solidFill>
              </a:rPr>
              <a:t>EN R?</a:t>
            </a:r>
            <a:endParaRPr lang="es-CO" b="1" dirty="0">
              <a:solidFill>
                <a:srgbClr val="00B050"/>
              </a:solidFill>
            </a:endParaRPr>
          </a:p>
        </p:txBody>
      </p:sp>
      <p:pic>
        <p:nvPicPr>
          <p:cNvPr id="7" name="Imagen 6"/>
          <p:cNvPicPr>
            <a:picLocks noChangeAspect="1"/>
          </p:cNvPicPr>
          <p:nvPr/>
        </p:nvPicPr>
        <p:blipFill>
          <a:blip r:embed="rId2"/>
          <a:stretch>
            <a:fillRect/>
          </a:stretch>
        </p:blipFill>
        <p:spPr>
          <a:xfrm>
            <a:off x="636360" y="3667125"/>
            <a:ext cx="3057525" cy="1104900"/>
          </a:xfrm>
          <a:prstGeom prst="rect">
            <a:avLst/>
          </a:prstGeom>
        </p:spPr>
      </p:pic>
      <p:sp>
        <p:nvSpPr>
          <p:cNvPr id="8" name="Rectángulo 7"/>
          <p:cNvSpPr/>
          <p:nvPr/>
        </p:nvSpPr>
        <p:spPr>
          <a:xfrm>
            <a:off x="510824" y="5198716"/>
            <a:ext cx="10118989" cy="369332"/>
          </a:xfrm>
          <a:prstGeom prst="rect">
            <a:avLst/>
          </a:prstGeom>
        </p:spPr>
        <p:txBody>
          <a:bodyPr wrap="none">
            <a:spAutoFit/>
          </a:bodyPr>
          <a:lstStyle/>
          <a:p>
            <a:r>
              <a:rPr lang="es-CO" dirty="0" smtClean="0">
                <a:solidFill>
                  <a:srgbClr val="333333"/>
                </a:solidFill>
                <a:latin typeface="Helvetica Neue"/>
              </a:rPr>
              <a:t>La anterior instrucción nos dice: </a:t>
            </a:r>
            <a:r>
              <a:rPr lang="es-CO" b="1" dirty="0" smtClean="0">
                <a:solidFill>
                  <a:srgbClr val="333333"/>
                </a:solidFill>
                <a:latin typeface="Helvetica Neue"/>
              </a:rPr>
              <a:t>PARA</a:t>
            </a:r>
            <a:r>
              <a:rPr lang="es-CO" dirty="0" smtClean="0">
                <a:solidFill>
                  <a:srgbClr val="333333"/>
                </a:solidFill>
                <a:latin typeface="Helvetica Neue"/>
              </a:rPr>
              <a:t> cada elemento </a:t>
            </a:r>
            <a:r>
              <a:rPr lang="es-CO" b="1" dirty="0" smtClean="0">
                <a:solidFill>
                  <a:srgbClr val="333333"/>
                </a:solidFill>
                <a:latin typeface="Helvetica Neue"/>
              </a:rPr>
              <a:t>EN</a:t>
            </a:r>
            <a:r>
              <a:rPr lang="es-CO" dirty="0" smtClean="0">
                <a:solidFill>
                  <a:srgbClr val="333333"/>
                </a:solidFill>
                <a:latin typeface="Helvetica Neue"/>
              </a:rPr>
              <a:t> un objeto, haz la siguiente operación.  </a:t>
            </a:r>
            <a:endParaRPr lang="es-CO" dirty="0"/>
          </a:p>
        </p:txBody>
      </p:sp>
    </p:spTree>
    <p:extLst>
      <p:ext uri="{BB962C8B-B14F-4D97-AF65-F5344CB8AC3E}">
        <p14:creationId xmlns:p14="http://schemas.microsoft.com/office/powerpoint/2010/main" val="1653720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510824" y="767834"/>
            <a:ext cx="1905009" cy="369332"/>
          </a:xfrm>
          <a:prstGeom prst="rect">
            <a:avLst/>
          </a:prstGeom>
        </p:spPr>
        <p:txBody>
          <a:bodyPr wrap="none">
            <a:spAutoFit/>
          </a:bodyPr>
          <a:lstStyle/>
          <a:p>
            <a:r>
              <a:rPr lang="es-CO" b="1" dirty="0" smtClean="0">
                <a:solidFill>
                  <a:srgbClr val="00B050"/>
                </a:solidFill>
              </a:rPr>
              <a:t>LA FAMILIA APPLY</a:t>
            </a:r>
            <a:endParaRPr lang="es-CO" b="1" dirty="0">
              <a:solidFill>
                <a:srgbClr val="00B050"/>
              </a:solidFill>
            </a:endParaRPr>
          </a:p>
        </p:txBody>
      </p:sp>
      <p:sp>
        <p:nvSpPr>
          <p:cNvPr id="6" name="Rectangle 2"/>
          <p:cNvSpPr>
            <a:spLocks noChangeArrowheads="1"/>
          </p:cNvSpPr>
          <p:nvPr/>
        </p:nvSpPr>
        <p:spPr bwMode="auto">
          <a:xfrm>
            <a:off x="771525" y="1540550"/>
            <a:ext cx="7995779" cy="4062651"/>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0" i="0" u="none" strike="noStrike" cap="none" normalizeH="0" baseline="0" dirty="0" smtClean="0">
                <a:ln>
                  <a:noFill/>
                </a:ln>
                <a:solidFill>
                  <a:srgbClr val="333333"/>
                </a:solidFill>
                <a:effectLst/>
                <a:latin typeface="Helvetica Neue"/>
              </a:rPr>
              <a:t>La familia </a:t>
            </a:r>
            <a:r>
              <a:rPr kumimoji="0" lang="es-CO" altLang="es-CO" sz="2400" b="0" i="0" u="none" strike="noStrike" cap="none" normalizeH="0" baseline="0" dirty="0" err="1" smtClean="0">
                <a:ln>
                  <a:noFill/>
                </a:ln>
                <a:solidFill>
                  <a:srgbClr val="333333"/>
                </a:solidFill>
                <a:effectLst/>
                <a:latin typeface="Helvetica Neue"/>
              </a:rPr>
              <a:t>apply</a:t>
            </a:r>
            <a:r>
              <a:rPr kumimoji="0" lang="es-CO" altLang="es-CO" sz="2400" b="0" i="0" u="none" strike="noStrike" cap="none" normalizeH="0" baseline="0" dirty="0" smtClean="0">
                <a:ln>
                  <a:noFill/>
                </a:ln>
                <a:solidFill>
                  <a:srgbClr val="333333"/>
                </a:solidFill>
                <a:effectLst/>
                <a:latin typeface="Helvetica Neue"/>
              </a:rPr>
              <a:t> esta formada por las siguientes funciones: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2400" b="0" i="0" u="none" strike="noStrike" cap="none" normalizeH="0" baseline="0" dirty="0" smtClean="0">
                <a:ln>
                  <a:noFill/>
                </a:ln>
                <a:solidFill>
                  <a:srgbClr val="333333"/>
                </a:solidFill>
                <a:effectLst/>
                <a:latin typeface="Consolas" panose="020B0609020204030204" pitchFamily="49" charset="0"/>
              </a:rPr>
              <a:t> </a:t>
            </a:r>
            <a:r>
              <a:rPr kumimoji="0" lang="es-CO" altLang="es-CO" sz="2400" b="0" i="0" u="none" strike="noStrike" cap="none" normalizeH="0" baseline="0" dirty="0" err="1" smtClean="0">
                <a:ln>
                  <a:noFill/>
                </a:ln>
                <a:solidFill>
                  <a:srgbClr val="333333"/>
                </a:solidFill>
                <a:effectLst/>
                <a:latin typeface="Consolas" panose="020B0609020204030204" pitchFamily="49" charset="0"/>
              </a:rPr>
              <a:t>apply</a:t>
            </a:r>
            <a:r>
              <a:rPr kumimoji="0" lang="es-CO" altLang="es-CO" sz="2400" b="0" i="0" u="none" strike="noStrike" cap="none" normalizeH="0" baseline="0" dirty="0" smtClean="0">
                <a:ln>
                  <a:noFill/>
                </a:ln>
                <a:solidFill>
                  <a:srgbClr val="333333"/>
                </a:solidFill>
                <a:effectLst/>
                <a:latin typeface="Consolas" panose="020B0609020204030204" pitchFamily="49" charset="0"/>
              </a:rPr>
              <a:t>()</a:t>
            </a:r>
            <a:endParaRPr kumimoji="0" lang="es-CO" altLang="es-CO" sz="2400" b="0" i="0" u="none" strike="noStrike" cap="none" normalizeH="0" baseline="0" dirty="0" smtClean="0">
              <a:ln>
                <a:noFill/>
              </a:ln>
              <a:solidFill>
                <a:srgbClr val="333333"/>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2400" b="0" i="0" u="none" strike="noStrike" cap="none" normalizeH="0" baseline="0" dirty="0" smtClean="0">
                <a:ln>
                  <a:noFill/>
                </a:ln>
                <a:solidFill>
                  <a:srgbClr val="333333"/>
                </a:solidFill>
                <a:effectLst/>
                <a:latin typeface="Consolas" panose="020B0609020204030204" pitchFamily="49" charset="0"/>
              </a:rPr>
              <a:t> </a:t>
            </a:r>
            <a:r>
              <a:rPr kumimoji="0" lang="es-CO" altLang="es-CO" sz="2400" b="0" i="0" u="none" strike="noStrike" cap="none" normalizeH="0" baseline="0" dirty="0" err="1" smtClean="0">
                <a:ln>
                  <a:noFill/>
                </a:ln>
                <a:solidFill>
                  <a:srgbClr val="333333"/>
                </a:solidFill>
                <a:effectLst/>
                <a:latin typeface="Consolas" panose="020B0609020204030204" pitchFamily="49" charset="0"/>
              </a:rPr>
              <a:t>eapply</a:t>
            </a:r>
            <a:r>
              <a:rPr kumimoji="0" lang="es-CO" altLang="es-CO" sz="2400" b="0" i="0" u="none" strike="noStrike" cap="none" normalizeH="0" baseline="0" dirty="0" smtClean="0">
                <a:ln>
                  <a:noFill/>
                </a:ln>
                <a:solidFill>
                  <a:srgbClr val="333333"/>
                </a:solidFill>
                <a:effectLst/>
                <a:latin typeface="Consolas" panose="020B0609020204030204" pitchFamily="49" charset="0"/>
              </a:rPr>
              <a:t>()</a:t>
            </a:r>
            <a:endParaRPr kumimoji="0" lang="es-CO" altLang="es-CO" sz="2400" b="0" i="0" u="none" strike="noStrike" cap="none" normalizeH="0" baseline="0" dirty="0" smtClean="0">
              <a:ln>
                <a:noFill/>
              </a:ln>
              <a:solidFill>
                <a:srgbClr val="333333"/>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2400" b="0" i="0" u="none" strike="noStrike" cap="none" normalizeH="0" baseline="0" dirty="0" smtClean="0">
                <a:ln>
                  <a:noFill/>
                </a:ln>
                <a:solidFill>
                  <a:srgbClr val="333333"/>
                </a:solidFill>
                <a:effectLst/>
                <a:latin typeface="Consolas" panose="020B0609020204030204" pitchFamily="49" charset="0"/>
              </a:rPr>
              <a:t> </a:t>
            </a:r>
            <a:r>
              <a:rPr kumimoji="0" lang="es-CO" altLang="es-CO" sz="2400" b="0" i="0" u="none" strike="noStrike" cap="none" normalizeH="0" baseline="0" dirty="0" err="1" smtClean="0">
                <a:ln>
                  <a:noFill/>
                </a:ln>
                <a:solidFill>
                  <a:srgbClr val="333333"/>
                </a:solidFill>
                <a:effectLst/>
                <a:latin typeface="Consolas" panose="020B0609020204030204" pitchFamily="49" charset="0"/>
              </a:rPr>
              <a:t>lapply</a:t>
            </a:r>
            <a:r>
              <a:rPr kumimoji="0" lang="es-CO" altLang="es-CO" sz="2400" b="0" i="0" u="none" strike="noStrike" cap="none" normalizeH="0" baseline="0" dirty="0" smtClean="0">
                <a:ln>
                  <a:noFill/>
                </a:ln>
                <a:solidFill>
                  <a:srgbClr val="333333"/>
                </a:solidFill>
                <a:effectLst/>
                <a:latin typeface="Consolas" panose="020B0609020204030204" pitchFamily="49" charset="0"/>
              </a:rPr>
              <a:t>()</a:t>
            </a:r>
            <a:endParaRPr kumimoji="0" lang="es-CO" altLang="es-CO" sz="2400" b="0" i="0" u="none" strike="noStrike" cap="none" normalizeH="0" baseline="0" dirty="0" smtClean="0">
              <a:ln>
                <a:noFill/>
              </a:ln>
              <a:solidFill>
                <a:srgbClr val="333333"/>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2400" b="0" i="0" u="none" strike="noStrike" cap="none" normalizeH="0" baseline="0" dirty="0" smtClean="0">
                <a:ln>
                  <a:noFill/>
                </a:ln>
                <a:solidFill>
                  <a:srgbClr val="333333"/>
                </a:solidFill>
                <a:effectLst/>
                <a:latin typeface="Consolas" panose="020B0609020204030204" pitchFamily="49" charset="0"/>
              </a:rPr>
              <a:t> </a:t>
            </a:r>
            <a:r>
              <a:rPr kumimoji="0" lang="es-CO" altLang="es-CO" sz="2400" b="0" i="0" u="none" strike="noStrike" cap="none" normalizeH="0" baseline="0" dirty="0" err="1" smtClean="0">
                <a:ln>
                  <a:noFill/>
                </a:ln>
                <a:solidFill>
                  <a:srgbClr val="333333"/>
                </a:solidFill>
                <a:effectLst/>
                <a:latin typeface="Consolas" panose="020B0609020204030204" pitchFamily="49" charset="0"/>
              </a:rPr>
              <a:t>mapply</a:t>
            </a:r>
            <a:r>
              <a:rPr kumimoji="0" lang="es-CO" altLang="es-CO" sz="2400" b="0" i="0" u="none" strike="noStrike" cap="none" normalizeH="0" baseline="0" dirty="0" smtClean="0">
                <a:ln>
                  <a:noFill/>
                </a:ln>
                <a:solidFill>
                  <a:srgbClr val="333333"/>
                </a:solidFill>
                <a:effectLst/>
                <a:latin typeface="Consolas" panose="020B0609020204030204" pitchFamily="49" charset="0"/>
              </a:rPr>
              <a:t>()</a:t>
            </a:r>
            <a:endParaRPr kumimoji="0" lang="es-CO" altLang="es-CO" sz="2400" b="0" i="0" u="none" strike="noStrike" cap="none" normalizeH="0" baseline="0" dirty="0" smtClean="0">
              <a:ln>
                <a:noFill/>
              </a:ln>
              <a:solidFill>
                <a:srgbClr val="333333"/>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2400" b="0" i="0" u="none" strike="noStrike" cap="none" normalizeH="0" baseline="0" dirty="0" smtClean="0">
                <a:ln>
                  <a:noFill/>
                </a:ln>
                <a:solidFill>
                  <a:srgbClr val="333333"/>
                </a:solidFill>
                <a:effectLst/>
                <a:latin typeface="Consolas" panose="020B0609020204030204" pitchFamily="49" charset="0"/>
              </a:rPr>
              <a:t> </a:t>
            </a:r>
            <a:r>
              <a:rPr kumimoji="0" lang="es-CO" altLang="es-CO" sz="2400" b="0" i="0" u="none" strike="noStrike" cap="none" normalizeH="0" baseline="0" dirty="0" err="1" smtClean="0">
                <a:ln>
                  <a:noFill/>
                </a:ln>
                <a:solidFill>
                  <a:srgbClr val="333333"/>
                </a:solidFill>
                <a:effectLst/>
                <a:latin typeface="Consolas" panose="020B0609020204030204" pitchFamily="49" charset="0"/>
              </a:rPr>
              <a:t>rapply</a:t>
            </a:r>
            <a:r>
              <a:rPr kumimoji="0" lang="es-CO" altLang="es-CO" sz="2400" b="0" i="0" u="none" strike="noStrike" cap="none" normalizeH="0" baseline="0" dirty="0" smtClean="0">
                <a:ln>
                  <a:noFill/>
                </a:ln>
                <a:solidFill>
                  <a:srgbClr val="333333"/>
                </a:solidFill>
                <a:effectLst/>
                <a:latin typeface="Consolas" panose="020B0609020204030204" pitchFamily="49" charset="0"/>
              </a:rPr>
              <a:t>()</a:t>
            </a:r>
            <a:endParaRPr kumimoji="0" lang="es-CO" altLang="es-CO" sz="2400" b="0" i="0" u="none" strike="noStrike" cap="none" normalizeH="0" baseline="0" dirty="0" smtClean="0">
              <a:ln>
                <a:noFill/>
              </a:ln>
              <a:solidFill>
                <a:srgbClr val="333333"/>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2400" b="0" i="0" u="none" strike="noStrike" cap="none" normalizeH="0" baseline="0" dirty="0" smtClean="0">
                <a:ln>
                  <a:noFill/>
                </a:ln>
                <a:solidFill>
                  <a:srgbClr val="333333"/>
                </a:solidFill>
                <a:effectLst/>
                <a:latin typeface="Consolas" panose="020B0609020204030204" pitchFamily="49" charset="0"/>
              </a:rPr>
              <a:t> </a:t>
            </a:r>
            <a:r>
              <a:rPr kumimoji="0" lang="es-CO" altLang="es-CO" sz="2400" b="0" i="0" u="none" strike="noStrike" cap="none" normalizeH="0" baseline="0" dirty="0" err="1" smtClean="0">
                <a:ln>
                  <a:noFill/>
                </a:ln>
                <a:solidFill>
                  <a:srgbClr val="333333"/>
                </a:solidFill>
                <a:effectLst/>
                <a:latin typeface="Consolas" panose="020B0609020204030204" pitchFamily="49" charset="0"/>
              </a:rPr>
              <a:t>sapply</a:t>
            </a:r>
            <a:r>
              <a:rPr kumimoji="0" lang="es-CO" altLang="es-CO" sz="2400" b="0" i="0" u="none" strike="noStrike" cap="none" normalizeH="0" baseline="0" dirty="0" smtClean="0">
                <a:ln>
                  <a:noFill/>
                </a:ln>
                <a:solidFill>
                  <a:srgbClr val="333333"/>
                </a:solidFill>
                <a:effectLst/>
                <a:latin typeface="Consolas" panose="020B0609020204030204" pitchFamily="49" charset="0"/>
              </a:rPr>
              <a:t>()</a:t>
            </a:r>
            <a:endParaRPr kumimoji="0" lang="es-CO" altLang="es-CO" sz="2400" b="0" i="0" u="none" strike="noStrike" cap="none" normalizeH="0" baseline="0" dirty="0" smtClean="0">
              <a:ln>
                <a:noFill/>
              </a:ln>
              <a:solidFill>
                <a:srgbClr val="333333"/>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2400" b="0" i="0" u="none" strike="noStrike" cap="none" normalizeH="0" baseline="0" dirty="0" smtClean="0">
                <a:ln>
                  <a:noFill/>
                </a:ln>
                <a:solidFill>
                  <a:srgbClr val="333333"/>
                </a:solidFill>
                <a:effectLst/>
                <a:latin typeface="Consolas" panose="020B0609020204030204" pitchFamily="49" charset="0"/>
              </a:rPr>
              <a:t> </a:t>
            </a:r>
            <a:r>
              <a:rPr kumimoji="0" lang="es-CO" altLang="es-CO" sz="2400" b="0" i="0" u="none" strike="noStrike" cap="none" normalizeH="0" baseline="0" dirty="0" err="1" smtClean="0">
                <a:ln>
                  <a:noFill/>
                </a:ln>
                <a:solidFill>
                  <a:srgbClr val="333333"/>
                </a:solidFill>
                <a:effectLst/>
                <a:latin typeface="Consolas" panose="020B0609020204030204" pitchFamily="49" charset="0"/>
              </a:rPr>
              <a:t>tapply</a:t>
            </a:r>
            <a:r>
              <a:rPr kumimoji="0" lang="es-CO" altLang="es-CO" sz="2400" b="0" i="0" u="none" strike="noStrike" cap="none" normalizeH="0" baseline="0" dirty="0" smtClean="0">
                <a:ln>
                  <a:noFill/>
                </a:ln>
                <a:solidFill>
                  <a:srgbClr val="333333"/>
                </a:solidFill>
                <a:effectLst/>
                <a:latin typeface="Consolas" panose="020B0609020204030204" pitchFamily="49" charset="0"/>
              </a:rPr>
              <a:t>()</a:t>
            </a:r>
            <a:endParaRPr kumimoji="0" lang="es-CO" altLang="es-CO" sz="2400" b="0" i="0" u="none" strike="noStrike" cap="none" normalizeH="0" baseline="0" dirty="0" smtClean="0">
              <a:ln>
                <a:noFill/>
              </a:ln>
              <a:solidFill>
                <a:srgbClr val="333333"/>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2400" b="0" i="0" u="none" strike="noStrike" cap="none" normalizeH="0" baseline="0" dirty="0" smtClean="0">
                <a:ln>
                  <a:noFill/>
                </a:ln>
                <a:solidFill>
                  <a:srgbClr val="333333"/>
                </a:solidFill>
                <a:effectLst/>
                <a:latin typeface="Consolas" panose="020B0609020204030204" pitchFamily="49" charset="0"/>
              </a:rPr>
              <a:t> </a:t>
            </a:r>
            <a:r>
              <a:rPr kumimoji="0" lang="es-CO" altLang="es-CO" sz="2400" b="0" i="0" u="none" strike="noStrike" cap="none" normalizeH="0" baseline="0" dirty="0" err="1" smtClean="0">
                <a:ln>
                  <a:noFill/>
                </a:ln>
                <a:solidFill>
                  <a:srgbClr val="333333"/>
                </a:solidFill>
                <a:effectLst/>
                <a:latin typeface="Consolas" panose="020B0609020204030204" pitchFamily="49" charset="0"/>
              </a:rPr>
              <a:t>vapply</a:t>
            </a:r>
            <a:r>
              <a:rPr kumimoji="0" lang="es-CO" altLang="es-CO" sz="2400" b="0" i="0" u="none" strike="noStrike" cap="none" normalizeH="0" baseline="0" dirty="0" smtClean="0">
                <a:ln>
                  <a:noFill/>
                </a:ln>
                <a:solidFill>
                  <a:srgbClr val="333333"/>
                </a:solidFill>
                <a:effectLst/>
                <a:latin typeface="Consolas" panose="020B0609020204030204" pitchFamily="49" charset="0"/>
              </a:rPr>
              <a:t>()</a:t>
            </a:r>
            <a:endParaRPr kumimoji="0" lang="es-CO" altLang="es-CO" sz="2400" b="0" i="0" u="none" strike="noStrike" cap="none" normalizeH="0" baseline="0" dirty="0" smtClean="0">
              <a:ln>
                <a:noFill/>
              </a:ln>
              <a:solidFill>
                <a:srgbClr val="333333"/>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0" i="0" u="none" strike="noStrike" cap="none" normalizeH="0" baseline="0" dirty="0" smtClean="0">
              <a:ln>
                <a:noFill/>
              </a:ln>
              <a:solidFill>
                <a:schemeClr val="tx1"/>
              </a:solidFill>
              <a:effectLst/>
              <a:latin typeface="Arial" panose="020B0604020202020204" pitchFamily="34" charset="0"/>
            </a:endParaRPr>
          </a:p>
        </p:txBody>
      </p:sp>
      <p:sp>
        <p:nvSpPr>
          <p:cNvPr id="7" name="Rectángulo 6"/>
          <p:cNvSpPr/>
          <p:nvPr/>
        </p:nvSpPr>
        <p:spPr>
          <a:xfrm>
            <a:off x="619760" y="5821919"/>
            <a:ext cx="10962640" cy="646331"/>
          </a:xfrm>
          <a:prstGeom prst="rect">
            <a:avLst/>
          </a:prstGeom>
        </p:spPr>
        <p:txBody>
          <a:bodyPr wrap="square">
            <a:spAutoFit/>
          </a:bodyPr>
          <a:lstStyle/>
          <a:p>
            <a:r>
              <a:rPr lang="es-CO" dirty="0" smtClean="0">
                <a:solidFill>
                  <a:srgbClr val="333333"/>
                </a:solidFill>
                <a:latin typeface="Helvetica Neue"/>
              </a:rPr>
              <a:t>Esta familia es numerosa en razón a que algunos de sus integrantes (funciones) tienen algunas aplicaciones altamente específicas.</a:t>
            </a:r>
          </a:p>
        </p:txBody>
      </p:sp>
    </p:spTree>
    <p:extLst>
      <p:ext uri="{BB962C8B-B14F-4D97-AF65-F5344CB8AC3E}">
        <p14:creationId xmlns:p14="http://schemas.microsoft.com/office/powerpoint/2010/main" val="812889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1"/>
          <p:cNvSpPr txBox="1">
            <a:spLocks/>
          </p:cNvSpPr>
          <p:nvPr/>
        </p:nvSpPr>
        <p:spPr>
          <a:xfrm>
            <a:off x="1955322" y="1831125"/>
            <a:ext cx="798488" cy="37424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s-ES" sz="4000" dirty="0">
              <a:solidFill>
                <a:srgbClr val="19937C"/>
              </a:solidFill>
              <a:latin typeface="Ancizar Sans Extrabold"/>
              <a:cs typeface="Ancizar Sans Extrabold"/>
            </a:endParaRPr>
          </a:p>
        </p:txBody>
      </p:sp>
      <p:pic>
        <p:nvPicPr>
          <p:cNvPr id="1026"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05476" y="6401750"/>
            <a:ext cx="1473609" cy="307777"/>
          </a:xfrm>
          <a:prstGeom prst="rect">
            <a:avLst/>
          </a:prstGeom>
        </p:spPr>
        <p:txBody>
          <a:bodyPr wrap="none">
            <a:spAutoFit/>
          </a:bodyPr>
          <a:lstStyle/>
          <a:p>
            <a:r>
              <a:rPr lang="es-CO" sz="1400" dirty="0" smtClean="0">
                <a:solidFill>
                  <a:schemeClr val="bg1">
                    <a:lumMod val="65000"/>
                  </a:schemeClr>
                </a:solidFill>
                <a:effectLst>
                  <a:outerShdw blurRad="38100" dist="38100" dir="2700000" algn="tl">
                    <a:srgbClr val="000000">
                      <a:alpha val="43137"/>
                    </a:srgbClr>
                  </a:outerShdw>
                </a:effectLst>
              </a:rPr>
              <a:t>Primer curso de R</a:t>
            </a:r>
            <a:endParaRPr lang="es-CO" sz="1400" dirty="0">
              <a:solidFill>
                <a:schemeClr val="bg1">
                  <a:lumMod val="65000"/>
                </a:schemeClr>
              </a:solidFill>
              <a:effectLst>
                <a:outerShdw blurRad="38100" dist="38100" dir="2700000" algn="tl">
                  <a:srgbClr val="000000">
                    <a:alpha val="43137"/>
                  </a:srgbClr>
                </a:outerShdw>
              </a:effectLst>
            </a:endParaRPr>
          </a:p>
        </p:txBody>
      </p:sp>
      <p:sp>
        <p:nvSpPr>
          <p:cNvPr id="5" name="CuadroTexto 4"/>
          <p:cNvSpPr txBox="1"/>
          <p:nvPr/>
        </p:nvSpPr>
        <p:spPr>
          <a:xfrm>
            <a:off x="648393" y="551330"/>
            <a:ext cx="5511338" cy="369332"/>
          </a:xfrm>
          <a:prstGeom prst="rect">
            <a:avLst/>
          </a:prstGeom>
          <a:noFill/>
        </p:spPr>
        <p:txBody>
          <a:bodyPr wrap="square" rtlCol="0">
            <a:spAutoFit/>
          </a:bodyPr>
          <a:lstStyle/>
          <a:p>
            <a:r>
              <a:rPr lang="es-CO" b="1" dirty="0" smtClean="0"/>
              <a:t>EXPRESIONES LÓGICAS EN R</a:t>
            </a:r>
            <a:endParaRPr lang="es-CO" b="1" dirty="0"/>
          </a:p>
        </p:txBody>
      </p:sp>
      <p:sp>
        <p:nvSpPr>
          <p:cNvPr id="6" name="Rectángulo 5"/>
          <p:cNvSpPr/>
          <p:nvPr/>
        </p:nvSpPr>
        <p:spPr>
          <a:xfrm>
            <a:off x="979244" y="1221491"/>
            <a:ext cx="5389039" cy="369332"/>
          </a:xfrm>
          <a:prstGeom prst="rect">
            <a:avLst/>
          </a:prstGeom>
        </p:spPr>
        <p:txBody>
          <a:bodyPr wrap="none">
            <a:spAutoFit/>
          </a:bodyPr>
          <a:lstStyle/>
          <a:p>
            <a:r>
              <a:rPr lang="es-CO" b="1" dirty="0" smtClean="0">
                <a:solidFill>
                  <a:srgbClr val="00B050"/>
                </a:solidFill>
              </a:rPr>
              <a:t>OPERACIONES LÓGICAS HACIENDO USO DE VARIABLES</a:t>
            </a:r>
            <a:endParaRPr lang="es-CO" b="1" dirty="0">
              <a:solidFill>
                <a:srgbClr val="00B050"/>
              </a:solidFill>
            </a:endParaRPr>
          </a:p>
        </p:txBody>
      </p:sp>
      <p:pic>
        <p:nvPicPr>
          <p:cNvPr id="3" name="Imagen 2"/>
          <p:cNvPicPr>
            <a:picLocks noChangeAspect="1"/>
          </p:cNvPicPr>
          <p:nvPr/>
        </p:nvPicPr>
        <p:blipFill>
          <a:blip r:embed="rId3"/>
          <a:stretch>
            <a:fillRect/>
          </a:stretch>
        </p:blipFill>
        <p:spPr>
          <a:xfrm>
            <a:off x="1234094" y="1891652"/>
            <a:ext cx="5486400" cy="2026705"/>
          </a:xfrm>
          <a:prstGeom prst="rect">
            <a:avLst/>
          </a:prstGeom>
        </p:spPr>
      </p:pic>
      <p:pic>
        <p:nvPicPr>
          <p:cNvPr id="4" name="Imagen 3"/>
          <p:cNvPicPr>
            <a:picLocks noChangeAspect="1"/>
          </p:cNvPicPr>
          <p:nvPr/>
        </p:nvPicPr>
        <p:blipFill>
          <a:blip r:embed="rId4"/>
          <a:stretch>
            <a:fillRect/>
          </a:stretch>
        </p:blipFill>
        <p:spPr>
          <a:xfrm>
            <a:off x="5497137" y="4445678"/>
            <a:ext cx="4970838" cy="1812247"/>
          </a:xfrm>
          <a:prstGeom prst="rect">
            <a:avLst/>
          </a:prstGeom>
        </p:spPr>
      </p:pic>
    </p:spTree>
    <p:extLst>
      <p:ext uri="{BB962C8B-B14F-4D97-AF65-F5344CB8AC3E}">
        <p14:creationId xmlns:p14="http://schemas.microsoft.com/office/powerpoint/2010/main" val="386755622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4513953" y="2710934"/>
            <a:ext cx="2565126" cy="769441"/>
          </a:xfrm>
          <a:prstGeom prst="rect">
            <a:avLst/>
          </a:prstGeom>
        </p:spPr>
        <p:txBody>
          <a:bodyPr wrap="none">
            <a:spAutoFit/>
          </a:bodyPr>
          <a:lstStyle/>
          <a:p>
            <a:r>
              <a:rPr lang="es-CO" sz="4400" dirty="0" smtClean="0">
                <a:solidFill>
                  <a:srgbClr val="FF0000"/>
                </a:solidFill>
              </a:rPr>
              <a:t>while</a:t>
            </a:r>
            <a:r>
              <a:rPr lang="es-CO" sz="4400" dirty="0" smtClean="0"/>
              <a:t> en R</a:t>
            </a:r>
            <a:endParaRPr lang="es-CO" sz="4400" dirty="0"/>
          </a:p>
        </p:txBody>
      </p:sp>
    </p:spTree>
    <p:extLst>
      <p:ext uri="{BB962C8B-B14F-4D97-AF65-F5344CB8AC3E}">
        <p14:creationId xmlns:p14="http://schemas.microsoft.com/office/powerpoint/2010/main" val="22850051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510824" y="767834"/>
            <a:ext cx="3634649" cy="461665"/>
          </a:xfrm>
          <a:prstGeom prst="rect">
            <a:avLst/>
          </a:prstGeom>
        </p:spPr>
        <p:txBody>
          <a:bodyPr wrap="none">
            <a:spAutoFit/>
          </a:bodyPr>
          <a:lstStyle/>
          <a:p>
            <a:r>
              <a:rPr lang="es-CO" b="1" dirty="0" smtClean="0">
                <a:solidFill>
                  <a:srgbClr val="00B050"/>
                </a:solidFill>
              </a:rPr>
              <a:t>¿OBJETIVO DE LA FUNCIÓN </a:t>
            </a:r>
            <a:r>
              <a:rPr lang="es-CO" sz="2400" b="1" i="1" dirty="0" smtClean="0">
                <a:solidFill>
                  <a:srgbClr val="00B050"/>
                </a:solidFill>
              </a:rPr>
              <a:t>while</a:t>
            </a:r>
            <a:r>
              <a:rPr lang="es-CO" b="1" dirty="0" smtClean="0">
                <a:solidFill>
                  <a:srgbClr val="00B050"/>
                </a:solidFill>
              </a:rPr>
              <a:t>?</a:t>
            </a:r>
            <a:endParaRPr lang="es-CO" b="1" dirty="0">
              <a:solidFill>
                <a:srgbClr val="00B050"/>
              </a:solidFill>
            </a:endParaRPr>
          </a:p>
        </p:txBody>
      </p:sp>
      <p:sp>
        <p:nvSpPr>
          <p:cNvPr id="5" name="Rectángulo 4"/>
          <p:cNvSpPr/>
          <p:nvPr/>
        </p:nvSpPr>
        <p:spPr>
          <a:xfrm>
            <a:off x="510824" y="1596509"/>
            <a:ext cx="10719151" cy="923330"/>
          </a:xfrm>
          <a:prstGeom prst="rect">
            <a:avLst/>
          </a:prstGeom>
        </p:spPr>
        <p:txBody>
          <a:bodyPr wrap="square">
            <a:spAutoFit/>
          </a:bodyPr>
          <a:lstStyle/>
          <a:p>
            <a:r>
              <a:rPr lang="es-CO" dirty="0">
                <a:solidFill>
                  <a:srgbClr val="333333"/>
                </a:solidFill>
                <a:latin typeface="Helvetica Neue"/>
              </a:rPr>
              <a:t>La función </a:t>
            </a:r>
            <a:r>
              <a:rPr lang="es-CO" i="1" dirty="0" smtClean="0">
                <a:solidFill>
                  <a:srgbClr val="FF0000"/>
                </a:solidFill>
                <a:latin typeface="Helvetica Neue"/>
              </a:rPr>
              <a:t>while</a:t>
            </a:r>
            <a:r>
              <a:rPr lang="es-CO" dirty="0" smtClean="0">
                <a:solidFill>
                  <a:srgbClr val="333333"/>
                </a:solidFill>
                <a:latin typeface="Helvetica Neue"/>
              </a:rPr>
              <a:t> de R permite crear un bucle que ocurre mientras una condición es verdadera (TRUE). La operación contenida dentro de un while se realiza hasta que se cumpla una condición previamente establecida.</a:t>
            </a:r>
          </a:p>
        </p:txBody>
      </p:sp>
      <p:sp>
        <p:nvSpPr>
          <p:cNvPr id="6" name="Rectángulo 5"/>
          <p:cNvSpPr/>
          <p:nvPr/>
        </p:nvSpPr>
        <p:spPr>
          <a:xfrm>
            <a:off x="510824" y="2886849"/>
            <a:ext cx="4179670" cy="369332"/>
          </a:xfrm>
          <a:prstGeom prst="rect">
            <a:avLst/>
          </a:prstGeom>
        </p:spPr>
        <p:txBody>
          <a:bodyPr wrap="none">
            <a:spAutoFit/>
          </a:bodyPr>
          <a:lstStyle/>
          <a:p>
            <a:r>
              <a:rPr lang="es-CO" b="1" dirty="0" smtClean="0">
                <a:solidFill>
                  <a:srgbClr val="00B050"/>
                </a:solidFill>
              </a:rPr>
              <a:t>¿CÓMO SE USA LAS FUNCIÓN </a:t>
            </a:r>
            <a:r>
              <a:rPr lang="es-CO" b="1" i="1" dirty="0" smtClean="0">
                <a:solidFill>
                  <a:srgbClr val="FF0000"/>
                </a:solidFill>
              </a:rPr>
              <a:t>while </a:t>
            </a:r>
            <a:r>
              <a:rPr lang="es-CO" b="1" dirty="0" smtClean="0">
                <a:solidFill>
                  <a:srgbClr val="00B050"/>
                </a:solidFill>
              </a:rPr>
              <a:t>EN R?</a:t>
            </a:r>
            <a:endParaRPr lang="es-CO" b="1" dirty="0">
              <a:solidFill>
                <a:srgbClr val="00B050"/>
              </a:solidFill>
            </a:endParaRPr>
          </a:p>
        </p:txBody>
      </p:sp>
      <p:sp>
        <p:nvSpPr>
          <p:cNvPr id="8" name="Rectángulo 7"/>
          <p:cNvSpPr/>
          <p:nvPr/>
        </p:nvSpPr>
        <p:spPr>
          <a:xfrm>
            <a:off x="263174" y="5313016"/>
            <a:ext cx="11431334" cy="369332"/>
          </a:xfrm>
          <a:prstGeom prst="rect">
            <a:avLst/>
          </a:prstGeom>
        </p:spPr>
        <p:txBody>
          <a:bodyPr wrap="none">
            <a:spAutoFit/>
          </a:bodyPr>
          <a:lstStyle/>
          <a:p>
            <a:r>
              <a:rPr lang="es-CO" dirty="0" smtClean="0">
                <a:solidFill>
                  <a:srgbClr val="333333"/>
                </a:solidFill>
                <a:latin typeface="Helvetica Neue"/>
              </a:rPr>
              <a:t>La anterior instrucción nos dice: </a:t>
            </a:r>
            <a:r>
              <a:rPr lang="es-CO" b="1" dirty="0" smtClean="0">
                <a:solidFill>
                  <a:srgbClr val="333333"/>
                </a:solidFill>
                <a:latin typeface="Helvetica Neue"/>
              </a:rPr>
              <a:t>MIENTRAS</a:t>
            </a:r>
            <a:r>
              <a:rPr lang="es-CO" dirty="0" smtClean="0">
                <a:solidFill>
                  <a:srgbClr val="333333"/>
                </a:solidFill>
                <a:latin typeface="Helvetica Neue"/>
              </a:rPr>
              <a:t> la condición sea </a:t>
            </a:r>
            <a:r>
              <a:rPr lang="es-CO" b="1" dirty="0" smtClean="0">
                <a:solidFill>
                  <a:srgbClr val="333333"/>
                </a:solidFill>
                <a:latin typeface="Helvetica Neue"/>
              </a:rPr>
              <a:t>VERDADERA</a:t>
            </a:r>
            <a:r>
              <a:rPr lang="es-CO" dirty="0" smtClean="0">
                <a:solidFill>
                  <a:srgbClr val="333333"/>
                </a:solidFill>
                <a:latin typeface="Helvetica Neue"/>
              </a:rPr>
              <a:t>, haz las siguientes operaciones.  </a:t>
            </a:r>
            <a:endParaRPr lang="es-CO" dirty="0"/>
          </a:p>
        </p:txBody>
      </p:sp>
      <p:pic>
        <p:nvPicPr>
          <p:cNvPr id="2" name="Imagen 1"/>
          <p:cNvPicPr>
            <a:picLocks noChangeAspect="1"/>
          </p:cNvPicPr>
          <p:nvPr/>
        </p:nvPicPr>
        <p:blipFill>
          <a:blip r:embed="rId2"/>
          <a:stretch>
            <a:fillRect/>
          </a:stretch>
        </p:blipFill>
        <p:spPr>
          <a:xfrm>
            <a:off x="510824" y="3574986"/>
            <a:ext cx="2952750" cy="1304925"/>
          </a:xfrm>
          <a:prstGeom prst="rect">
            <a:avLst/>
          </a:prstGeom>
        </p:spPr>
      </p:pic>
    </p:spTree>
    <p:extLst>
      <p:ext uri="{BB962C8B-B14F-4D97-AF65-F5344CB8AC3E}">
        <p14:creationId xmlns:p14="http://schemas.microsoft.com/office/powerpoint/2010/main" val="15140727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4513953" y="2710934"/>
            <a:ext cx="4132991" cy="769441"/>
          </a:xfrm>
          <a:prstGeom prst="rect">
            <a:avLst/>
          </a:prstGeom>
        </p:spPr>
        <p:txBody>
          <a:bodyPr wrap="none">
            <a:spAutoFit/>
          </a:bodyPr>
          <a:lstStyle/>
          <a:p>
            <a:r>
              <a:rPr lang="es-CO" sz="4400" dirty="0">
                <a:solidFill>
                  <a:srgbClr val="FF0000"/>
                </a:solidFill>
              </a:rPr>
              <a:t>b</a:t>
            </a:r>
            <a:r>
              <a:rPr lang="es-CO" sz="4400" dirty="0" smtClean="0">
                <a:solidFill>
                  <a:srgbClr val="FF0000"/>
                </a:solidFill>
              </a:rPr>
              <a:t>reak y next</a:t>
            </a:r>
            <a:r>
              <a:rPr lang="es-CO" sz="4400" dirty="0" smtClean="0"/>
              <a:t> en R</a:t>
            </a:r>
            <a:endParaRPr lang="es-CO" sz="4400" dirty="0"/>
          </a:p>
        </p:txBody>
      </p:sp>
    </p:spTree>
    <p:extLst>
      <p:ext uri="{BB962C8B-B14F-4D97-AF65-F5344CB8AC3E}">
        <p14:creationId xmlns:p14="http://schemas.microsoft.com/office/powerpoint/2010/main" val="10579360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510824" y="767834"/>
            <a:ext cx="4728217" cy="461665"/>
          </a:xfrm>
          <a:prstGeom prst="rect">
            <a:avLst/>
          </a:prstGeom>
        </p:spPr>
        <p:txBody>
          <a:bodyPr wrap="none">
            <a:spAutoFit/>
          </a:bodyPr>
          <a:lstStyle/>
          <a:p>
            <a:r>
              <a:rPr lang="es-CO" b="1" dirty="0" smtClean="0">
                <a:solidFill>
                  <a:srgbClr val="00B050"/>
                </a:solidFill>
              </a:rPr>
              <a:t>¿OBJETIVO DE LA FUNCIONES </a:t>
            </a:r>
            <a:r>
              <a:rPr lang="es-CO" sz="2400" b="1" i="1" dirty="0" smtClean="0">
                <a:solidFill>
                  <a:srgbClr val="00B050"/>
                </a:solidFill>
              </a:rPr>
              <a:t>break y next</a:t>
            </a:r>
            <a:r>
              <a:rPr lang="es-CO" b="1" dirty="0" smtClean="0">
                <a:solidFill>
                  <a:srgbClr val="00B050"/>
                </a:solidFill>
              </a:rPr>
              <a:t>?</a:t>
            </a:r>
            <a:endParaRPr lang="es-CO" b="1" dirty="0">
              <a:solidFill>
                <a:srgbClr val="00B050"/>
              </a:solidFill>
            </a:endParaRPr>
          </a:p>
        </p:txBody>
      </p:sp>
      <p:sp>
        <p:nvSpPr>
          <p:cNvPr id="5" name="Rectángulo 4"/>
          <p:cNvSpPr/>
          <p:nvPr/>
        </p:nvSpPr>
        <p:spPr>
          <a:xfrm>
            <a:off x="642556" y="1820346"/>
            <a:ext cx="10719151" cy="984885"/>
          </a:xfrm>
          <a:prstGeom prst="rect">
            <a:avLst/>
          </a:prstGeom>
        </p:spPr>
        <p:txBody>
          <a:bodyPr wrap="square">
            <a:spAutoFit/>
          </a:bodyPr>
          <a:lstStyle/>
          <a:p>
            <a:pPr marL="285750" indent="-285750">
              <a:buFont typeface="Arial" panose="020B0604020202020204" pitchFamily="34" charset="0"/>
              <a:buChar char="•"/>
            </a:pPr>
            <a:r>
              <a:rPr lang="es-CO" sz="2000" dirty="0">
                <a:solidFill>
                  <a:srgbClr val="333333"/>
                </a:solidFill>
                <a:latin typeface="Helvetica Neue"/>
              </a:rPr>
              <a:t>La </a:t>
            </a:r>
            <a:r>
              <a:rPr lang="es-CO" sz="2000" dirty="0" smtClean="0">
                <a:solidFill>
                  <a:srgbClr val="333333"/>
                </a:solidFill>
                <a:latin typeface="Helvetica Neue"/>
              </a:rPr>
              <a:t>función </a:t>
            </a:r>
            <a:r>
              <a:rPr lang="es-CO" sz="2000" dirty="0" smtClean="0">
                <a:solidFill>
                  <a:srgbClr val="FF0000"/>
                </a:solidFill>
                <a:latin typeface="Helvetica Neue"/>
              </a:rPr>
              <a:t>break</a:t>
            </a:r>
            <a:r>
              <a:rPr lang="es-CO" sz="2000" dirty="0" smtClean="0">
                <a:solidFill>
                  <a:srgbClr val="333333"/>
                </a:solidFill>
                <a:latin typeface="Helvetica Neue"/>
              </a:rPr>
              <a:t> nos permite  interrumpir (suspender) la ejecución de un bucle en R cuando se cumple una condición dada.</a:t>
            </a:r>
          </a:p>
          <a:p>
            <a:endParaRPr lang="es-CO" i="1" dirty="0">
              <a:solidFill>
                <a:srgbClr val="333333"/>
              </a:solidFill>
              <a:latin typeface="Helvetica Neue"/>
            </a:endParaRPr>
          </a:p>
        </p:txBody>
      </p:sp>
      <p:sp>
        <p:nvSpPr>
          <p:cNvPr id="7" name="Rectángulo 6"/>
          <p:cNvSpPr/>
          <p:nvPr/>
        </p:nvSpPr>
        <p:spPr>
          <a:xfrm>
            <a:off x="682274" y="3334524"/>
            <a:ext cx="10719151" cy="984885"/>
          </a:xfrm>
          <a:prstGeom prst="rect">
            <a:avLst/>
          </a:prstGeom>
        </p:spPr>
        <p:txBody>
          <a:bodyPr wrap="square">
            <a:spAutoFit/>
          </a:bodyPr>
          <a:lstStyle/>
          <a:p>
            <a:pPr marL="285750" indent="-285750">
              <a:buFont typeface="Arial" panose="020B0604020202020204" pitchFamily="34" charset="0"/>
              <a:buChar char="•"/>
            </a:pPr>
            <a:r>
              <a:rPr lang="es-CO" sz="2000" dirty="0">
                <a:solidFill>
                  <a:srgbClr val="333333"/>
                </a:solidFill>
                <a:latin typeface="Helvetica Neue"/>
              </a:rPr>
              <a:t>La </a:t>
            </a:r>
            <a:r>
              <a:rPr lang="es-CO" sz="2000" dirty="0" smtClean="0">
                <a:solidFill>
                  <a:srgbClr val="333333"/>
                </a:solidFill>
                <a:latin typeface="Helvetica Neue"/>
              </a:rPr>
              <a:t>función </a:t>
            </a:r>
            <a:r>
              <a:rPr lang="es-CO" sz="2000" dirty="0" smtClean="0">
                <a:solidFill>
                  <a:srgbClr val="FF0000"/>
                </a:solidFill>
                <a:latin typeface="Helvetica Neue"/>
              </a:rPr>
              <a:t>next</a:t>
            </a:r>
            <a:r>
              <a:rPr lang="es-CO" sz="2000" dirty="0" smtClean="0">
                <a:solidFill>
                  <a:srgbClr val="333333"/>
                </a:solidFill>
                <a:latin typeface="Helvetica Neue"/>
              </a:rPr>
              <a:t> nos permite  avanzar/saltar a la siguiente iteración de un bucle en R cuando se cumple una condición dada.</a:t>
            </a:r>
          </a:p>
          <a:p>
            <a:endParaRPr lang="es-CO" i="1" dirty="0">
              <a:solidFill>
                <a:srgbClr val="333333"/>
              </a:solidFill>
              <a:latin typeface="Helvetica Neue"/>
            </a:endParaRPr>
          </a:p>
        </p:txBody>
      </p:sp>
      <p:sp>
        <p:nvSpPr>
          <p:cNvPr id="3" name="Rectángulo 2"/>
          <p:cNvSpPr/>
          <p:nvPr/>
        </p:nvSpPr>
        <p:spPr>
          <a:xfrm>
            <a:off x="1996724" y="4749284"/>
            <a:ext cx="7861651" cy="338554"/>
          </a:xfrm>
          <a:prstGeom prst="rect">
            <a:avLst/>
          </a:prstGeom>
        </p:spPr>
        <p:txBody>
          <a:bodyPr wrap="square">
            <a:spAutoFit/>
          </a:bodyPr>
          <a:lstStyle/>
          <a:p>
            <a:r>
              <a:rPr lang="es-CO" sz="1600" dirty="0">
                <a:solidFill>
                  <a:srgbClr val="333333"/>
                </a:solidFill>
                <a:latin typeface="Helvetica Neue"/>
              </a:rPr>
              <a:t>¡</a:t>
            </a:r>
            <a:r>
              <a:rPr lang="es-CO" sz="1600" dirty="0" smtClean="0">
                <a:solidFill>
                  <a:srgbClr val="333333"/>
                </a:solidFill>
                <a:latin typeface="Helvetica Neue"/>
              </a:rPr>
              <a:t>SE USAN PRINCIPALMENTE DENTRO DE LAS FUNCIONES </a:t>
            </a:r>
            <a:r>
              <a:rPr lang="es-CO" sz="1600" dirty="0" smtClean="0">
                <a:solidFill>
                  <a:srgbClr val="FF0000"/>
                </a:solidFill>
                <a:latin typeface="Helvetica Neue"/>
              </a:rPr>
              <a:t>if,</a:t>
            </a:r>
            <a:r>
              <a:rPr lang="es-CO" sz="1600" dirty="0" smtClean="0">
                <a:solidFill>
                  <a:srgbClr val="333333"/>
                </a:solidFill>
                <a:latin typeface="Helvetica Neue"/>
              </a:rPr>
              <a:t> </a:t>
            </a:r>
            <a:r>
              <a:rPr lang="es-CO" sz="1600" dirty="0" smtClean="0">
                <a:solidFill>
                  <a:srgbClr val="FF0000"/>
                </a:solidFill>
                <a:latin typeface="Helvetica Neue"/>
              </a:rPr>
              <a:t>for, while y </a:t>
            </a:r>
            <a:r>
              <a:rPr lang="es-CO" sz="1600" dirty="0">
                <a:solidFill>
                  <a:srgbClr val="FF0000"/>
                </a:solidFill>
                <a:latin typeface="Helvetica Neue"/>
              </a:rPr>
              <a:t>r</a:t>
            </a:r>
            <a:r>
              <a:rPr lang="es-CO" sz="1600" dirty="0" smtClean="0">
                <a:solidFill>
                  <a:srgbClr val="FF0000"/>
                </a:solidFill>
                <a:latin typeface="Helvetica Neue"/>
              </a:rPr>
              <a:t>epeat</a:t>
            </a:r>
            <a:r>
              <a:rPr lang="es-CO" sz="1600" dirty="0" smtClean="0">
                <a:solidFill>
                  <a:srgbClr val="333333"/>
                </a:solidFill>
                <a:latin typeface="Helvetica Neue"/>
              </a:rPr>
              <a:t>! </a:t>
            </a:r>
            <a:endParaRPr lang="es-CO" sz="1600" dirty="0"/>
          </a:p>
        </p:txBody>
      </p:sp>
    </p:spTree>
    <p:extLst>
      <p:ext uri="{BB962C8B-B14F-4D97-AF65-F5344CB8AC3E}">
        <p14:creationId xmlns:p14="http://schemas.microsoft.com/office/powerpoint/2010/main" val="2780985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4513953" y="2710934"/>
            <a:ext cx="2826543" cy="769441"/>
          </a:xfrm>
          <a:prstGeom prst="rect">
            <a:avLst/>
          </a:prstGeom>
        </p:spPr>
        <p:txBody>
          <a:bodyPr wrap="none">
            <a:spAutoFit/>
          </a:bodyPr>
          <a:lstStyle/>
          <a:p>
            <a:r>
              <a:rPr lang="es-CO" sz="4400" dirty="0">
                <a:solidFill>
                  <a:srgbClr val="FF0000"/>
                </a:solidFill>
              </a:rPr>
              <a:t>r</a:t>
            </a:r>
            <a:r>
              <a:rPr lang="es-CO" sz="4400" dirty="0" smtClean="0">
                <a:solidFill>
                  <a:srgbClr val="FF0000"/>
                </a:solidFill>
              </a:rPr>
              <a:t>epeat </a:t>
            </a:r>
            <a:r>
              <a:rPr lang="es-CO" sz="4400" dirty="0" smtClean="0"/>
              <a:t>en R</a:t>
            </a:r>
            <a:endParaRPr lang="es-CO" sz="4400" dirty="0"/>
          </a:p>
        </p:txBody>
      </p:sp>
    </p:spTree>
    <p:extLst>
      <p:ext uri="{BB962C8B-B14F-4D97-AF65-F5344CB8AC3E}">
        <p14:creationId xmlns:p14="http://schemas.microsoft.com/office/powerpoint/2010/main" val="13471901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510824" y="767834"/>
            <a:ext cx="3634649" cy="461665"/>
          </a:xfrm>
          <a:prstGeom prst="rect">
            <a:avLst/>
          </a:prstGeom>
        </p:spPr>
        <p:txBody>
          <a:bodyPr wrap="none">
            <a:spAutoFit/>
          </a:bodyPr>
          <a:lstStyle/>
          <a:p>
            <a:r>
              <a:rPr lang="es-CO" b="1" dirty="0" smtClean="0">
                <a:solidFill>
                  <a:srgbClr val="00B050"/>
                </a:solidFill>
              </a:rPr>
              <a:t>¿OBJETIVO DE LA FUNCIÓN </a:t>
            </a:r>
            <a:r>
              <a:rPr lang="es-CO" sz="2400" b="1" i="1" dirty="0" smtClean="0">
                <a:solidFill>
                  <a:srgbClr val="00B050"/>
                </a:solidFill>
              </a:rPr>
              <a:t>while</a:t>
            </a:r>
            <a:r>
              <a:rPr lang="es-CO" b="1" dirty="0" smtClean="0">
                <a:solidFill>
                  <a:srgbClr val="00B050"/>
                </a:solidFill>
              </a:rPr>
              <a:t>?</a:t>
            </a:r>
            <a:endParaRPr lang="es-CO" b="1" dirty="0">
              <a:solidFill>
                <a:srgbClr val="00B050"/>
              </a:solidFill>
            </a:endParaRPr>
          </a:p>
        </p:txBody>
      </p:sp>
      <p:sp>
        <p:nvSpPr>
          <p:cNvPr id="5" name="Rectángulo 4"/>
          <p:cNvSpPr/>
          <p:nvPr/>
        </p:nvSpPr>
        <p:spPr>
          <a:xfrm>
            <a:off x="510824" y="1596509"/>
            <a:ext cx="10719151" cy="646331"/>
          </a:xfrm>
          <a:prstGeom prst="rect">
            <a:avLst/>
          </a:prstGeom>
        </p:spPr>
        <p:txBody>
          <a:bodyPr wrap="square">
            <a:spAutoFit/>
          </a:bodyPr>
          <a:lstStyle/>
          <a:p>
            <a:r>
              <a:rPr lang="es-CO" dirty="0">
                <a:solidFill>
                  <a:srgbClr val="333333"/>
                </a:solidFill>
                <a:latin typeface="Helvetica Neue"/>
              </a:rPr>
              <a:t>La función </a:t>
            </a:r>
            <a:r>
              <a:rPr lang="es-CO" i="1" dirty="0" smtClean="0">
                <a:solidFill>
                  <a:srgbClr val="FF0000"/>
                </a:solidFill>
                <a:latin typeface="Helvetica Neue"/>
              </a:rPr>
              <a:t>repeat</a:t>
            </a:r>
            <a:r>
              <a:rPr lang="es-CO" dirty="0" smtClean="0">
                <a:solidFill>
                  <a:srgbClr val="333333"/>
                </a:solidFill>
                <a:latin typeface="Helvetica Neue"/>
              </a:rPr>
              <a:t> de R permite crear un bucle que se llevará a cabo el número de veces que se especifique.</a:t>
            </a:r>
          </a:p>
        </p:txBody>
      </p:sp>
      <p:sp>
        <p:nvSpPr>
          <p:cNvPr id="6" name="Rectángulo 5"/>
          <p:cNvSpPr/>
          <p:nvPr/>
        </p:nvSpPr>
        <p:spPr>
          <a:xfrm>
            <a:off x="510824" y="2886849"/>
            <a:ext cx="4293483" cy="369332"/>
          </a:xfrm>
          <a:prstGeom prst="rect">
            <a:avLst/>
          </a:prstGeom>
        </p:spPr>
        <p:txBody>
          <a:bodyPr wrap="none">
            <a:spAutoFit/>
          </a:bodyPr>
          <a:lstStyle/>
          <a:p>
            <a:r>
              <a:rPr lang="es-CO" b="1" dirty="0" smtClean="0">
                <a:solidFill>
                  <a:srgbClr val="00B050"/>
                </a:solidFill>
              </a:rPr>
              <a:t>¿CÓMO SE USA LAS FUNCIÓN </a:t>
            </a:r>
            <a:r>
              <a:rPr lang="es-CO" b="1" i="1" dirty="0" smtClean="0">
                <a:solidFill>
                  <a:srgbClr val="FF0000"/>
                </a:solidFill>
              </a:rPr>
              <a:t>repeat </a:t>
            </a:r>
            <a:r>
              <a:rPr lang="es-CO" b="1" dirty="0" smtClean="0">
                <a:solidFill>
                  <a:srgbClr val="00B050"/>
                </a:solidFill>
              </a:rPr>
              <a:t>EN R?</a:t>
            </a:r>
            <a:endParaRPr lang="es-CO" b="1" dirty="0">
              <a:solidFill>
                <a:srgbClr val="00B050"/>
              </a:solidFill>
            </a:endParaRPr>
          </a:p>
        </p:txBody>
      </p:sp>
      <p:pic>
        <p:nvPicPr>
          <p:cNvPr id="3" name="Imagen 2"/>
          <p:cNvPicPr>
            <a:picLocks noChangeAspect="1"/>
          </p:cNvPicPr>
          <p:nvPr/>
        </p:nvPicPr>
        <p:blipFill>
          <a:blip r:embed="rId2"/>
          <a:stretch>
            <a:fillRect/>
          </a:stretch>
        </p:blipFill>
        <p:spPr>
          <a:xfrm>
            <a:off x="1138237" y="3817591"/>
            <a:ext cx="4357688" cy="1916459"/>
          </a:xfrm>
          <a:prstGeom prst="rect">
            <a:avLst/>
          </a:prstGeom>
        </p:spPr>
      </p:pic>
      <p:sp>
        <p:nvSpPr>
          <p:cNvPr id="9" name="Rectángulo 8"/>
          <p:cNvSpPr/>
          <p:nvPr/>
        </p:nvSpPr>
        <p:spPr>
          <a:xfrm>
            <a:off x="1939573" y="6126183"/>
            <a:ext cx="7861651" cy="584775"/>
          </a:xfrm>
          <a:prstGeom prst="rect">
            <a:avLst/>
          </a:prstGeom>
        </p:spPr>
        <p:txBody>
          <a:bodyPr wrap="square">
            <a:spAutoFit/>
          </a:bodyPr>
          <a:lstStyle/>
          <a:p>
            <a:pPr algn="ctr"/>
            <a:r>
              <a:rPr lang="es-CO" sz="1600" dirty="0" smtClean="0">
                <a:solidFill>
                  <a:srgbClr val="333333"/>
                </a:solidFill>
                <a:latin typeface="Helvetica Neue"/>
              </a:rPr>
              <a:t>¡DEBE ESTAR ACOMPAÑADO DE LA FUNCIÓN </a:t>
            </a:r>
            <a:r>
              <a:rPr lang="es-CO" sz="1600" dirty="0" smtClean="0">
                <a:solidFill>
                  <a:srgbClr val="FF0000"/>
                </a:solidFill>
                <a:latin typeface="Helvetica Neue"/>
              </a:rPr>
              <a:t>break</a:t>
            </a:r>
            <a:r>
              <a:rPr lang="es-CO" sz="1600" dirty="0" smtClean="0">
                <a:solidFill>
                  <a:srgbClr val="333333"/>
                </a:solidFill>
                <a:latin typeface="Helvetica Neue"/>
              </a:rPr>
              <a:t> PARA EVITAR QUE SE REPITA INDEFINIDAMENTE! </a:t>
            </a:r>
            <a:endParaRPr lang="es-CO" sz="1600" dirty="0"/>
          </a:p>
        </p:txBody>
      </p:sp>
    </p:spTree>
    <p:extLst>
      <p:ext uri="{BB962C8B-B14F-4D97-AF65-F5344CB8AC3E}">
        <p14:creationId xmlns:p14="http://schemas.microsoft.com/office/powerpoint/2010/main" val="31647711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2452254" y="2421694"/>
            <a:ext cx="7398328" cy="707886"/>
          </a:xfrm>
          <a:prstGeom prst="rect">
            <a:avLst/>
          </a:prstGeom>
          <a:noFill/>
        </p:spPr>
        <p:txBody>
          <a:bodyPr wrap="square" rtlCol="0">
            <a:spAutoFit/>
          </a:bodyPr>
          <a:lstStyle/>
          <a:p>
            <a:pPr algn="ctr"/>
            <a:r>
              <a:rPr lang="es-CO" sz="4000" b="1" dirty="0" smtClean="0"/>
              <a:t>GUÍA DE ESTILO PARA R</a:t>
            </a:r>
            <a:endParaRPr lang="es-CO" sz="4000" b="1" dirty="0"/>
          </a:p>
        </p:txBody>
      </p:sp>
    </p:spTree>
    <p:extLst>
      <p:ext uri="{BB962C8B-B14F-4D97-AF65-F5344CB8AC3E}">
        <p14:creationId xmlns:p14="http://schemas.microsoft.com/office/powerpoint/2010/main" val="42143725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19150" y="2558534"/>
            <a:ext cx="10515600" cy="1184275"/>
          </a:xfrm>
        </p:spPr>
        <p:txBody>
          <a:bodyPr/>
          <a:lstStyle/>
          <a:p>
            <a:pPr marL="0" indent="0">
              <a:buNone/>
            </a:pPr>
            <a:r>
              <a:rPr lang="es-CO" dirty="0" smtClean="0"/>
              <a:t>“</a:t>
            </a:r>
            <a:r>
              <a:rPr lang="es-CO" dirty="0" err="1"/>
              <a:t>A</a:t>
            </a:r>
            <a:r>
              <a:rPr lang="es-CO" dirty="0" err="1" smtClean="0"/>
              <a:t>via</a:t>
            </a:r>
            <a:r>
              <a:rPr lang="es-CO" dirty="0" smtClean="0"/>
              <a:t> una ves un </a:t>
            </a:r>
            <a:r>
              <a:rPr lang="es-CO" dirty="0" err="1" smtClean="0"/>
              <a:t>leon</a:t>
            </a:r>
            <a:r>
              <a:rPr lang="es-CO" dirty="0"/>
              <a:t> </a:t>
            </a:r>
            <a:r>
              <a:rPr lang="es-CO" dirty="0" smtClean="0"/>
              <a:t>muy </a:t>
            </a:r>
            <a:r>
              <a:rPr lang="es-CO" dirty="0" err="1" smtClean="0"/>
              <a:t>ambriento</a:t>
            </a:r>
            <a:r>
              <a:rPr lang="es-CO" dirty="0" smtClean="0"/>
              <a:t>, que </a:t>
            </a:r>
            <a:r>
              <a:rPr lang="es-CO" dirty="0" err="1" smtClean="0"/>
              <a:t>asercandose</a:t>
            </a:r>
            <a:r>
              <a:rPr lang="es-CO" dirty="0" smtClean="0"/>
              <a:t> a un </a:t>
            </a:r>
            <a:r>
              <a:rPr lang="es-CO" dirty="0" err="1" smtClean="0"/>
              <a:t>vaye</a:t>
            </a:r>
            <a:r>
              <a:rPr lang="es-CO" dirty="0" smtClean="0"/>
              <a:t> vio a tres grandes toros </a:t>
            </a:r>
            <a:r>
              <a:rPr lang="es-CO" dirty="0" err="1" smtClean="0"/>
              <a:t>paztando</a:t>
            </a:r>
            <a:r>
              <a:rPr lang="es-CO" dirty="0" smtClean="0"/>
              <a:t> </a:t>
            </a:r>
            <a:r>
              <a:rPr lang="es-CO" dirty="0" err="1" smtClean="0"/>
              <a:t>plásidamente</a:t>
            </a:r>
            <a:r>
              <a:rPr lang="es-CO" dirty="0" smtClean="0"/>
              <a:t>”</a:t>
            </a:r>
            <a:endParaRPr lang="es-CO" dirty="0"/>
          </a:p>
        </p:txBody>
      </p:sp>
      <p:sp>
        <p:nvSpPr>
          <p:cNvPr id="4" name="Rectángulo 3"/>
          <p:cNvSpPr/>
          <p:nvPr/>
        </p:nvSpPr>
        <p:spPr>
          <a:xfrm>
            <a:off x="510824" y="767834"/>
            <a:ext cx="6309484" cy="369332"/>
          </a:xfrm>
          <a:prstGeom prst="rect">
            <a:avLst/>
          </a:prstGeom>
        </p:spPr>
        <p:txBody>
          <a:bodyPr wrap="none">
            <a:spAutoFit/>
          </a:bodyPr>
          <a:lstStyle/>
          <a:p>
            <a:r>
              <a:rPr lang="es-CO" b="1" dirty="0" smtClean="0">
                <a:solidFill>
                  <a:srgbClr val="00B050"/>
                </a:solidFill>
              </a:rPr>
              <a:t>¿POR QUÉ ES IMPORTANTE DEFINIR/RESPETAR UN ESTILO EN R?</a:t>
            </a:r>
            <a:endParaRPr lang="es-CO" b="1" dirty="0">
              <a:solidFill>
                <a:srgbClr val="00B050"/>
              </a:solidFill>
            </a:endParaRPr>
          </a:p>
        </p:txBody>
      </p:sp>
      <p:sp>
        <p:nvSpPr>
          <p:cNvPr id="5" name="Rectángulo 4"/>
          <p:cNvSpPr/>
          <p:nvPr/>
        </p:nvSpPr>
        <p:spPr>
          <a:xfrm>
            <a:off x="2668196" y="1663184"/>
            <a:ext cx="5625323" cy="369332"/>
          </a:xfrm>
          <a:prstGeom prst="rect">
            <a:avLst/>
          </a:prstGeom>
        </p:spPr>
        <p:txBody>
          <a:bodyPr wrap="none">
            <a:spAutoFit/>
          </a:bodyPr>
          <a:lstStyle/>
          <a:p>
            <a:r>
              <a:rPr lang="es-CO" b="1" dirty="0" smtClean="0">
                <a:solidFill>
                  <a:srgbClr val="00B050"/>
                </a:solidFill>
              </a:rPr>
              <a:t>ANALOGÍA CON LA ORTOGRAFÍA DE NUESTRO LENGUAJE</a:t>
            </a:r>
            <a:endParaRPr lang="es-CO" b="1" dirty="0">
              <a:solidFill>
                <a:srgbClr val="00B050"/>
              </a:solidFill>
            </a:endParaRPr>
          </a:p>
        </p:txBody>
      </p:sp>
      <p:sp>
        <p:nvSpPr>
          <p:cNvPr id="6" name="Nube 5"/>
          <p:cNvSpPr/>
          <p:nvPr/>
        </p:nvSpPr>
        <p:spPr>
          <a:xfrm>
            <a:off x="3389341" y="4019549"/>
            <a:ext cx="4904178" cy="2552701"/>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solidFill>
                  <a:schemeClr val="tx1"/>
                </a:solidFill>
              </a:rPr>
              <a:t>En R, lamentablemente, no existe la “Real Académica del Lenguaje R”</a:t>
            </a:r>
            <a:endParaRPr lang="es-CO" b="1" dirty="0">
              <a:solidFill>
                <a:schemeClr val="tx1"/>
              </a:solidFill>
            </a:endParaRPr>
          </a:p>
        </p:txBody>
      </p:sp>
    </p:spTree>
    <p:extLst>
      <p:ext uri="{BB962C8B-B14F-4D97-AF65-F5344CB8AC3E}">
        <p14:creationId xmlns:p14="http://schemas.microsoft.com/office/powerpoint/2010/main" val="2976832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134196" y="1012324"/>
            <a:ext cx="2361604" cy="2107036"/>
          </a:xfrm>
          <a:prstGeom prst="rect">
            <a:avLst/>
          </a:prstGeom>
        </p:spPr>
      </p:pic>
      <p:sp>
        <p:nvSpPr>
          <p:cNvPr id="5" name="Rectángulo 4"/>
          <p:cNvSpPr/>
          <p:nvPr/>
        </p:nvSpPr>
        <p:spPr>
          <a:xfrm>
            <a:off x="495300" y="3196022"/>
            <a:ext cx="6096000" cy="3139321"/>
          </a:xfrm>
          <a:prstGeom prst="rect">
            <a:avLst/>
          </a:prstGeom>
        </p:spPr>
        <p:txBody>
          <a:bodyPr>
            <a:spAutoFit/>
          </a:bodyPr>
          <a:lstStyle/>
          <a:p>
            <a:pPr algn="just"/>
            <a:r>
              <a:rPr lang="es-CO" dirty="0" err="1"/>
              <a:t>Hadley</a:t>
            </a:r>
            <a:r>
              <a:rPr lang="es-CO" dirty="0"/>
              <a:t> </a:t>
            </a:r>
            <a:r>
              <a:rPr lang="es-CO" dirty="0" err="1"/>
              <a:t>Wickham</a:t>
            </a:r>
            <a:r>
              <a:rPr lang="es-CO" dirty="0"/>
              <a:t> (nacido el 14 de octubre de 1979) es un </a:t>
            </a:r>
            <a:r>
              <a:rPr lang="es-CO" dirty="0">
                <a:solidFill>
                  <a:srgbClr val="FF0000"/>
                </a:solidFill>
              </a:rPr>
              <a:t>estadístico</a:t>
            </a:r>
            <a:r>
              <a:rPr lang="es-CO" dirty="0"/>
              <a:t> de Nueva Zelanda que actualmente es científico jefe en </a:t>
            </a:r>
            <a:r>
              <a:rPr lang="es-CO" dirty="0" err="1">
                <a:solidFill>
                  <a:srgbClr val="FF0000"/>
                </a:solidFill>
              </a:rPr>
              <a:t>RStudio</a:t>
            </a:r>
            <a:r>
              <a:rPr lang="es-CO" dirty="0"/>
              <a:t> </a:t>
            </a:r>
            <a:r>
              <a:rPr lang="es-CO" dirty="0" smtClean="0"/>
              <a:t>y </a:t>
            </a:r>
            <a:r>
              <a:rPr lang="es-CO" dirty="0"/>
              <a:t>profesor adjunto de estadística en la Universidad de Auckland, </a:t>
            </a:r>
            <a:r>
              <a:rPr lang="es-CO" dirty="0" smtClean="0"/>
              <a:t>Universidad </a:t>
            </a:r>
            <a:r>
              <a:rPr lang="es-CO" dirty="0"/>
              <a:t>de </a:t>
            </a:r>
            <a:r>
              <a:rPr lang="es-CO" dirty="0" smtClean="0"/>
              <a:t>Stanford y </a:t>
            </a:r>
            <a:r>
              <a:rPr lang="es-CO" dirty="0"/>
              <a:t>Rice Universidad. </a:t>
            </a:r>
            <a:r>
              <a:rPr lang="es-CO" dirty="0" smtClean="0"/>
              <a:t>Es </a:t>
            </a:r>
            <a:r>
              <a:rPr lang="es-CO" dirty="0"/>
              <a:t>mejor conocido por su desarrollo de </a:t>
            </a:r>
            <a:r>
              <a:rPr lang="es-CO" dirty="0">
                <a:solidFill>
                  <a:srgbClr val="FF0000"/>
                </a:solidFill>
              </a:rPr>
              <a:t>paquetes de software </a:t>
            </a:r>
            <a:r>
              <a:rPr lang="es-CO" dirty="0"/>
              <a:t>de análisis estadístico de código abierto para R (lenguaje de programación) que implementan lógicas de visualización y transformación de datos. Los </a:t>
            </a:r>
            <a:r>
              <a:rPr lang="es-CO" dirty="0">
                <a:solidFill>
                  <a:srgbClr val="FF0000"/>
                </a:solidFill>
              </a:rPr>
              <a:t>paquetes y la redacción </a:t>
            </a:r>
            <a:r>
              <a:rPr lang="es-CO" dirty="0"/>
              <a:t>de </a:t>
            </a:r>
            <a:r>
              <a:rPr lang="es-CO" dirty="0" err="1"/>
              <a:t>Wickham</a:t>
            </a:r>
            <a:r>
              <a:rPr lang="es-CO" dirty="0"/>
              <a:t> son conocidos por defender un enfoque de </a:t>
            </a:r>
            <a:r>
              <a:rPr lang="es-CO" dirty="0">
                <a:solidFill>
                  <a:srgbClr val="FF0000"/>
                </a:solidFill>
              </a:rPr>
              <a:t>datos ordenado </a:t>
            </a:r>
            <a:r>
              <a:rPr lang="es-CO" dirty="0"/>
              <a:t>para los métodos de importación, análisis y modelado de datos.</a:t>
            </a:r>
          </a:p>
        </p:txBody>
      </p:sp>
      <p:sp>
        <p:nvSpPr>
          <p:cNvPr id="6" name="Rectángulo 5"/>
          <p:cNvSpPr/>
          <p:nvPr/>
        </p:nvSpPr>
        <p:spPr>
          <a:xfrm>
            <a:off x="495300" y="6488668"/>
            <a:ext cx="4263603" cy="307777"/>
          </a:xfrm>
          <a:prstGeom prst="rect">
            <a:avLst/>
          </a:prstGeom>
        </p:spPr>
        <p:txBody>
          <a:bodyPr wrap="none">
            <a:spAutoFit/>
          </a:bodyPr>
          <a:lstStyle/>
          <a:p>
            <a:r>
              <a:rPr lang="es-CO" sz="1400" dirty="0" smtClean="0"/>
              <a:t>Fuente: https</a:t>
            </a:r>
            <a:r>
              <a:rPr lang="es-CO" sz="1400" dirty="0"/>
              <a:t>://en.wikipedia.org/wiki/Hadley_Wickham</a:t>
            </a:r>
          </a:p>
        </p:txBody>
      </p:sp>
      <p:pic>
        <p:nvPicPr>
          <p:cNvPr id="8" name="Imagen 7"/>
          <p:cNvPicPr>
            <a:picLocks noChangeAspect="1"/>
          </p:cNvPicPr>
          <p:nvPr/>
        </p:nvPicPr>
        <p:blipFill>
          <a:blip r:embed="rId3"/>
          <a:stretch>
            <a:fillRect/>
          </a:stretch>
        </p:blipFill>
        <p:spPr>
          <a:xfrm>
            <a:off x="8467813" y="381664"/>
            <a:ext cx="2495371" cy="1216526"/>
          </a:xfrm>
          <a:prstGeom prst="rect">
            <a:avLst/>
          </a:prstGeom>
        </p:spPr>
      </p:pic>
      <p:sp>
        <p:nvSpPr>
          <p:cNvPr id="9" name="Rectángulo 8"/>
          <p:cNvSpPr/>
          <p:nvPr/>
        </p:nvSpPr>
        <p:spPr>
          <a:xfrm>
            <a:off x="388558" y="381664"/>
            <a:ext cx="7477816" cy="369332"/>
          </a:xfrm>
          <a:prstGeom prst="rect">
            <a:avLst/>
          </a:prstGeom>
        </p:spPr>
        <p:txBody>
          <a:bodyPr wrap="none">
            <a:spAutoFit/>
          </a:bodyPr>
          <a:lstStyle/>
          <a:p>
            <a:r>
              <a:rPr lang="es-CO" b="1" dirty="0" smtClean="0">
                <a:solidFill>
                  <a:srgbClr val="00B050"/>
                </a:solidFill>
              </a:rPr>
              <a:t>GUÍA DE ESTILO PARA LA CODIFICACIÓN EN R - UN CAMINO RECOMENDADO</a:t>
            </a:r>
            <a:endParaRPr lang="es-CO" b="1" dirty="0">
              <a:solidFill>
                <a:srgbClr val="00B050"/>
              </a:solidFill>
            </a:endParaRPr>
          </a:p>
        </p:txBody>
      </p:sp>
      <p:sp>
        <p:nvSpPr>
          <p:cNvPr id="10" name="Rectángulo 9"/>
          <p:cNvSpPr/>
          <p:nvPr/>
        </p:nvSpPr>
        <p:spPr>
          <a:xfrm>
            <a:off x="7365880" y="1896006"/>
            <a:ext cx="4699235" cy="369332"/>
          </a:xfrm>
          <a:prstGeom prst="rect">
            <a:avLst/>
          </a:prstGeom>
        </p:spPr>
        <p:txBody>
          <a:bodyPr wrap="none">
            <a:spAutoFit/>
          </a:bodyPr>
          <a:lstStyle/>
          <a:p>
            <a:r>
              <a:rPr lang="es-CO" dirty="0"/>
              <a:t>https://google.github.io/styleguide/Rguide.html</a:t>
            </a:r>
          </a:p>
        </p:txBody>
      </p:sp>
      <p:sp>
        <p:nvSpPr>
          <p:cNvPr id="11" name="Flecha abajo 10"/>
          <p:cNvSpPr/>
          <p:nvPr/>
        </p:nvSpPr>
        <p:spPr>
          <a:xfrm>
            <a:off x="9677394" y="1499182"/>
            <a:ext cx="285750" cy="3418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Flecha abajo 11"/>
          <p:cNvSpPr/>
          <p:nvPr/>
        </p:nvSpPr>
        <p:spPr>
          <a:xfrm>
            <a:off x="9667865" y="2629518"/>
            <a:ext cx="285750" cy="3418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p:cNvSpPr/>
          <p:nvPr/>
        </p:nvSpPr>
        <p:spPr>
          <a:xfrm>
            <a:off x="7740586" y="3296666"/>
            <a:ext cx="4445115" cy="646331"/>
          </a:xfrm>
          <a:prstGeom prst="rect">
            <a:avLst/>
          </a:prstGeom>
        </p:spPr>
        <p:txBody>
          <a:bodyPr wrap="square">
            <a:spAutoFit/>
          </a:bodyPr>
          <a:lstStyle/>
          <a:p>
            <a:r>
              <a:rPr lang="es-CO" dirty="0"/>
              <a:t>https://www.datanalytics.com/2014/01/27/guia-de-estilo-de-r-de-google/</a:t>
            </a:r>
          </a:p>
        </p:txBody>
      </p:sp>
      <p:sp>
        <p:nvSpPr>
          <p:cNvPr id="14" name="Nube 13"/>
          <p:cNvSpPr/>
          <p:nvPr/>
        </p:nvSpPr>
        <p:spPr>
          <a:xfrm>
            <a:off x="10205946" y="2493283"/>
            <a:ext cx="1514475" cy="61428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Español</a:t>
            </a:r>
            <a:endParaRPr lang="es-CO" dirty="0"/>
          </a:p>
        </p:txBody>
      </p:sp>
      <p:sp>
        <p:nvSpPr>
          <p:cNvPr id="15" name="Flecha abajo 14"/>
          <p:cNvSpPr/>
          <p:nvPr/>
        </p:nvSpPr>
        <p:spPr>
          <a:xfrm>
            <a:off x="9667865" y="4067175"/>
            <a:ext cx="295278" cy="3619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5"/>
          <p:cNvSpPr/>
          <p:nvPr/>
        </p:nvSpPr>
        <p:spPr>
          <a:xfrm>
            <a:off x="8316756" y="4604993"/>
            <a:ext cx="3273717" cy="369332"/>
          </a:xfrm>
          <a:prstGeom prst="rect">
            <a:avLst/>
          </a:prstGeom>
        </p:spPr>
        <p:txBody>
          <a:bodyPr wrap="none">
            <a:spAutoFit/>
          </a:bodyPr>
          <a:lstStyle/>
          <a:p>
            <a:r>
              <a:rPr lang="es-CO" dirty="0"/>
              <a:t>http://adv-r.had.co.nz/Style.html</a:t>
            </a:r>
          </a:p>
        </p:txBody>
      </p:sp>
      <p:sp>
        <p:nvSpPr>
          <p:cNvPr id="17" name="Flecha abajo 16"/>
          <p:cNvSpPr/>
          <p:nvPr/>
        </p:nvSpPr>
        <p:spPr>
          <a:xfrm rot="2583638">
            <a:off x="9066481" y="4879952"/>
            <a:ext cx="238125" cy="694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Flecha abajo 17"/>
          <p:cNvSpPr/>
          <p:nvPr/>
        </p:nvSpPr>
        <p:spPr>
          <a:xfrm rot="19224591">
            <a:off x="10183840" y="4929570"/>
            <a:ext cx="242803" cy="7800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Rectángulo 18"/>
          <p:cNvSpPr/>
          <p:nvPr/>
        </p:nvSpPr>
        <p:spPr>
          <a:xfrm>
            <a:off x="7111832" y="6488668"/>
            <a:ext cx="2711961" cy="369332"/>
          </a:xfrm>
          <a:prstGeom prst="rect">
            <a:avLst/>
          </a:prstGeom>
        </p:spPr>
        <p:txBody>
          <a:bodyPr wrap="none">
            <a:spAutoFit/>
          </a:bodyPr>
          <a:lstStyle/>
          <a:p>
            <a:r>
              <a:rPr lang="es-CO" dirty="0"/>
              <a:t>https://style.tidyverse.org/</a:t>
            </a:r>
          </a:p>
        </p:txBody>
      </p:sp>
      <p:pic>
        <p:nvPicPr>
          <p:cNvPr id="20" name="Imagen 19"/>
          <p:cNvPicPr>
            <a:picLocks noChangeAspect="1"/>
          </p:cNvPicPr>
          <p:nvPr/>
        </p:nvPicPr>
        <p:blipFill>
          <a:blip r:embed="rId4"/>
          <a:stretch>
            <a:fillRect/>
          </a:stretch>
        </p:blipFill>
        <p:spPr>
          <a:xfrm>
            <a:off x="7866374" y="5562032"/>
            <a:ext cx="1666865" cy="926635"/>
          </a:xfrm>
          <a:prstGeom prst="rect">
            <a:avLst/>
          </a:prstGeom>
        </p:spPr>
      </p:pic>
      <p:sp>
        <p:nvSpPr>
          <p:cNvPr id="21" name="Rectángulo 20"/>
          <p:cNvSpPr/>
          <p:nvPr/>
        </p:nvSpPr>
        <p:spPr>
          <a:xfrm>
            <a:off x="10257597" y="6150114"/>
            <a:ext cx="1872982" cy="646331"/>
          </a:xfrm>
          <a:prstGeom prst="rect">
            <a:avLst/>
          </a:prstGeom>
        </p:spPr>
        <p:txBody>
          <a:bodyPr wrap="square">
            <a:spAutoFit/>
          </a:bodyPr>
          <a:lstStyle/>
          <a:p>
            <a:r>
              <a:rPr lang="es-CO" dirty="0"/>
              <a:t>https://styler.r-lib.org/index.html</a:t>
            </a:r>
          </a:p>
        </p:txBody>
      </p:sp>
      <p:pic>
        <p:nvPicPr>
          <p:cNvPr id="22" name="Imagen 21"/>
          <p:cNvPicPr>
            <a:picLocks noChangeAspect="1"/>
          </p:cNvPicPr>
          <p:nvPr/>
        </p:nvPicPr>
        <p:blipFill>
          <a:blip r:embed="rId5"/>
          <a:stretch>
            <a:fillRect/>
          </a:stretch>
        </p:blipFill>
        <p:spPr>
          <a:xfrm>
            <a:off x="10738605" y="5672585"/>
            <a:ext cx="449155" cy="417172"/>
          </a:xfrm>
          <a:prstGeom prst="rect">
            <a:avLst/>
          </a:prstGeom>
        </p:spPr>
      </p:pic>
    </p:spTree>
    <p:extLst>
      <p:ext uri="{BB962C8B-B14F-4D97-AF65-F5344CB8AC3E}">
        <p14:creationId xmlns:p14="http://schemas.microsoft.com/office/powerpoint/2010/main" val="12323599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583063" y="539305"/>
            <a:ext cx="7351949" cy="400110"/>
          </a:xfrm>
          <a:prstGeom prst="rect">
            <a:avLst/>
          </a:prstGeom>
        </p:spPr>
        <p:txBody>
          <a:bodyPr wrap="none">
            <a:spAutoFit/>
          </a:bodyPr>
          <a:lstStyle/>
          <a:p>
            <a:r>
              <a:rPr lang="es-CO" sz="2000" b="1" dirty="0" smtClean="0">
                <a:solidFill>
                  <a:srgbClr val="00B050"/>
                </a:solidFill>
              </a:rPr>
              <a:t>ALGUNAS REGLAS BÁSICAS DE ESTILO PARA LA CODIFICACIÓN EN R </a:t>
            </a:r>
            <a:endParaRPr lang="es-CO" sz="2000" b="1" dirty="0">
              <a:solidFill>
                <a:srgbClr val="00B050"/>
              </a:solidFill>
            </a:endParaRPr>
          </a:p>
        </p:txBody>
      </p:sp>
      <p:sp>
        <p:nvSpPr>
          <p:cNvPr id="6" name="Rectángulo 5"/>
          <p:cNvSpPr/>
          <p:nvPr/>
        </p:nvSpPr>
        <p:spPr>
          <a:xfrm>
            <a:off x="3774411" y="1445638"/>
            <a:ext cx="2298514" cy="369332"/>
          </a:xfrm>
          <a:prstGeom prst="rect">
            <a:avLst/>
          </a:prstGeom>
        </p:spPr>
        <p:txBody>
          <a:bodyPr wrap="none">
            <a:spAutoFit/>
          </a:bodyPr>
          <a:lstStyle/>
          <a:p>
            <a:r>
              <a:rPr lang="es-CO" dirty="0" smtClean="0"/>
              <a:t>1. Nombres </a:t>
            </a:r>
            <a:r>
              <a:rPr lang="es-CO" dirty="0"/>
              <a:t>de archivo</a:t>
            </a:r>
          </a:p>
        </p:txBody>
      </p:sp>
      <p:sp>
        <p:nvSpPr>
          <p:cNvPr id="8" name="Rectángulo 7"/>
          <p:cNvSpPr/>
          <p:nvPr/>
        </p:nvSpPr>
        <p:spPr>
          <a:xfrm>
            <a:off x="3759535" y="2507909"/>
            <a:ext cx="2313390" cy="369332"/>
          </a:xfrm>
          <a:prstGeom prst="rect">
            <a:avLst/>
          </a:prstGeom>
        </p:spPr>
        <p:txBody>
          <a:bodyPr wrap="none">
            <a:spAutoFit/>
          </a:bodyPr>
          <a:lstStyle/>
          <a:p>
            <a:r>
              <a:rPr lang="es-CO" dirty="0" smtClean="0"/>
              <a:t>2. Nombres </a:t>
            </a:r>
            <a:r>
              <a:rPr lang="es-CO" dirty="0"/>
              <a:t>de objetos</a:t>
            </a:r>
          </a:p>
        </p:txBody>
      </p:sp>
      <p:sp>
        <p:nvSpPr>
          <p:cNvPr id="9" name="Rectángulo 8"/>
          <p:cNvSpPr/>
          <p:nvPr/>
        </p:nvSpPr>
        <p:spPr>
          <a:xfrm>
            <a:off x="1074810" y="4487734"/>
            <a:ext cx="1038554" cy="369332"/>
          </a:xfrm>
          <a:prstGeom prst="rect">
            <a:avLst/>
          </a:prstGeom>
        </p:spPr>
        <p:txBody>
          <a:bodyPr wrap="none">
            <a:spAutoFit/>
          </a:bodyPr>
          <a:lstStyle/>
          <a:p>
            <a:r>
              <a:rPr lang="es-CO" b="1" dirty="0"/>
              <a:t>SINTAXIS</a:t>
            </a:r>
            <a:endParaRPr lang="es-CO" b="1" dirty="0"/>
          </a:p>
        </p:txBody>
      </p:sp>
      <p:sp>
        <p:nvSpPr>
          <p:cNvPr id="10" name="Rectángulo 9"/>
          <p:cNvSpPr/>
          <p:nvPr/>
        </p:nvSpPr>
        <p:spPr>
          <a:xfrm>
            <a:off x="1074810" y="1970167"/>
            <a:ext cx="2424766" cy="369332"/>
          </a:xfrm>
          <a:prstGeom prst="rect">
            <a:avLst/>
          </a:prstGeom>
        </p:spPr>
        <p:txBody>
          <a:bodyPr wrap="none">
            <a:spAutoFit/>
          </a:bodyPr>
          <a:lstStyle/>
          <a:p>
            <a:r>
              <a:rPr lang="es-CO" b="1" dirty="0" smtClean="0"/>
              <a:t>NOTACIÓN Y NOMBRES</a:t>
            </a:r>
            <a:endParaRPr lang="es-CO" b="1" dirty="0"/>
          </a:p>
        </p:txBody>
      </p:sp>
      <p:sp>
        <p:nvSpPr>
          <p:cNvPr id="11" name="Rectángulo 10"/>
          <p:cNvSpPr/>
          <p:nvPr/>
        </p:nvSpPr>
        <p:spPr>
          <a:xfrm>
            <a:off x="2516848" y="3370250"/>
            <a:ext cx="1351652" cy="369332"/>
          </a:xfrm>
          <a:prstGeom prst="rect">
            <a:avLst/>
          </a:prstGeom>
        </p:spPr>
        <p:txBody>
          <a:bodyPr wrap="none">
            <a:spAutoFit/>
          </a:bodyPr>
          <a:lstStyle/>
          <a:p>
            <a:r>
              <a:rPr lang="es-CO" dirty="0" smtClean="0"/>
              <a:t>3. Espaciado</a:t>
            </a:r>
            <a:endParaRPr lang="es-CO" dirty="0"/>
          </a:p>
        </p:txBody>
      </p:sp>
      <p:sp>
        <p:nvSpPr>
          <p:cNvPr id="12" name="Rectángulo 11"/>
          <p:cNvSpPr/>
          <p:nvPr/>
        </p:nvSpPr>
        <p:spPr>
          <a:xfrm>
            <a:off x="2516848" y="3907669"/>
            <a:ext cx="1558504" cy="369332"/>
          </a:xfrm>
          <a:prstGeom prst="rect">
            <a:avLst/>
          </a:prstGeom>
        </p:spPr>
        <p:txBody>
          <a:bodyPr wrap="none">
            <a:spAutoFit/>
          </a:bodyPr>
          <a:lstStyle/>
          <a:p>
            <a:r>
              <a:rPr lang="es-CO" dirty="0" smtClean="0"/>
              <a:t>4. </a:t>
            </a:r>
            <a:r>
              <a:rPr lang="es-CO" dirty="0" err="1" smtClean="0"/>
              <a:t>Curly</a:t>
            </a:r>
            <a:r>
              <a:rPr lang="es-CO" dirty="0" smtClean="0"/>
              <a:t> </a:t>
            </a:r>
            <a:r>
              <a:rPr lang="es-CO" dirty="0" err="1"/>
              <a:t>braces</a:t>
            </a:r>
            <a:endParaRPr lang="es-CO" dirty="0"/>
          </a:p>
        </p:txBody>
      </p:sp>
      <p:sp>
        <p:nvSpPr>
          <p:cNvPr id="13" name="Rectángulo 12"/>
          <p:cNvSpPr/>
          <p:nvPr/>
        </p:nvSpPr>
        <p:spPr>
          <a:xfrm>
            <a:off x="2516848" y="4473155"/>
            <a:ext cx="2122697" cy="369332"/>
          </a:xfrm>
          <a:prstGeom prst="rect">
            <a:avLst/>
          </a:prstGeom>
        </p:spPr>
        <p:txBody>
          <a:bodyPr wrap="none">
            <a:spAutoFit/>
          </a:bodyPr>
          <a:lstStyle/>
          <a:p>
            <a:r>
              <a:rPr lang="es-CO" dirty="0" smtClean="0"/>
              <a:t>5. Longitud de líneas</a:t>
            </a:r>
            <a:endParaRPr lang="es-CO" dirty="0"/>
          </a:p>
        </p:txBody>
      </p:sp>
      <p:sp>
        <p:nvSpPr>
          <p:cNvPr id="15" name="Rectángulo 14"/>
          <p:cNvSpPr/>
          <p:nvPr/>
        </p:nvSpPr>
        <p:spPr>
          <a:xfrm>
            <a:off x="2516848" y="5010574"/>
            <a:ext cx="1103187" cy="369332"/>
          </a:xfrm>
          <a:prstGeom prst="rect">
            <a:avLst/>
          </a:prstGeom>
        </p:spPr>
        <p:txBody>
          <a:bodyPr wrap="none">
            <a:spAutoFit/>
          </a:bodyPr>
          <a:lstStyle/>
          <a:p>
            <a:r>
              <a:rPr lang="es-CO" dirty="0" smtClean="0"/>
              <a:t>6. Sangría</a:t>
            </a:r>
            <a:endParaRPr lang="es-CO" dirty="0"/>
          </a:p>
        </p:txBody>
      </p:sp>
      <p:sp>
        <p:nvSpPr>
          <p:cNvPr id="16" name="Rectángulo 15"/>
          <p:cNvSpPr/>
          <p:nvPr/>
        </p:nvSpPr>
        <p:spPr>
          <a:xfrm>
            <a:off x="2516848" y="5547993"/>
            <a:ext cx="1423788" cy="369332"/>
          </a:xfrm>
          <a:prstGeom prst="rect">
            <a:avLst/>
          </a:prstGeom>
        </p:spPr>
        <p:txBody>
          <a:bodyPr wrap="none">
            <a:spAutoFit/>
          </a:bodyPr>
          <a:lstStyle/>
          <a:p>
            <a:r>
              <a:rPr lang="es-CO" dirty="0" smtClean="0"/>
              <a:t>7. Asignación</a:t>
            </a:r>
            <a:endParaRPr lang="es-CO" dirty="0"/>
          </a:p>
        </p:txBody>
      </p:sp>
      <p:sp>
        <p:nvSpPr>
          <p:cNvPr id="18" name="Rectángulo 17"/>
          <p:cNvSpPr/>
          <p:nvPr/>
        </p:nvSpPr>
        <p:spPr>
          <a:xfrm>
            <a:off x="1074810" y="6271268"/>
            <a:ext cx="1704634" cy="369332"/>
          </a:xfrm>
          <a:prstGeom prst="rect">
            <a:avLst/>
          </a:prstGeom>
        </p:spPr>
        <p:txBody>
          <a:bodyPr wrap="none">
            <a:spAutoFit/>
          </a:bodyPr>
          <a:lstStyle/>
          <a:p>
            <a:r>
              <a:rPr lang="es-CO" b="1" dirty="0" smtClean="0"/>
              <a:t>ORGANIZACIÓN</a:t>
            </a:r>
            <a:endParaRPr lang="es-CO" b="1" dirty="0"/>
          </a:p>
        </p:txBody>
      </p:sp>
      <p:sp>
        <p:nvSpPr>
          <p:cNvPr id="19" name="Abrir llave 18"/>
          <p:cNvSpPr/>
          <p:nvPr/>
        </p:nvSpPr>
        <p:spPr>
          <a:xfrm>
            <a:off x="3552825" y="1466309"/>
            <a:ext cx="191148" cy="137704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20" name="Abrir llave 19"/>
          <p:cNvSpPr/>
          <p:nvPr/>
        </p:nvSpPr>
        <p:spPr>
          <a:xfrm>
            <a:off x="2161206" y="3465486"/>
            <a:ext cx="225489" cy="238374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21" name="Rectángulo 20"/>
          <p:cNvSpPr/>
          <p:nvPr/>
        </p:nvSpPr>
        <p:spPr>
          <a:xfrm>
            <a:off x="6819900" y="2045393"/>
            <a:ext cx="4524375" cy="1477328"/>
          </a:xfrm>
          <a:prstGeom prst="rect">
            <a:avLst/>
          </a:prstGeom>
        </p:spPr>
        <p:txBody>
          <a:bodyPr wrap="square">
            <a:spAutoFit/>
          </a:bodyPr>
          <a:lstStyle/>
          <a:p>
            <a:r>
              <a:rPr lang="es-CO" dirty="0">
                <a:solidFill>
                  <a:srgbClr val="0070C0"/>
                </a:solidFill>
              </a:rPr>
              <a:t>Nombres de objetos</a:t>
            </a:r>
          </a:p>
          <a:p>
            <a:r>
              <a:rPr lang="es-CO" dirty="0">
                <a:solidFill>
                  <a:srgbClr val="0070C0"/>
                </a:solidFill>
              </a:rPr>
              <a:t>"Solo hay dos cosas difíciles en la informática: invalidación de caché y </a:t>
            </a:r>
            <a:r>
              <a:rPr lang="es-CO" dirty="0">
                <a:solidFill>
                  <a:srgbClr val="FF0000"/>
                </a:solidFill>
              </a:rPr>
              <a:t>nombrar cosas</a:t>
            </a:r>
            <a:r>
              <a:rPr lang="es-CO" dirty="0">
                <a:solidFill>
                  <a:srgbClr val="0070C0"/>
                </a:solidFill>
              </a:rPr>
              <a:t>".</a:t>
            </a:r>
          </a:p>
          <a:p>
            <a:endParaRPr lang="es-CO" dirty="0">
              <a:solidFill>
                <a:srgbClr val="0070C0"/>
              </a:solidFill>
            </a:endParaRPr>
          </a:p>
          <a:p>
            <a:r>
              <a:rPr lang="es-CO" dirty="0">
                <a:solidFill>
                  <a:srgbClr val="0070C0"/>
                </a:solidFill>
              </a:rPr>
              <a:t>- Phil </a:t>
            </a:r>
            <a:r>
              <a:rPr lang="es-CO" dirty="0" err="1">
                <a:solidFill>
                  <a:srgbClr val="0070C0"/>
                </a:solidFill>
              </a:rPr>
              <a:t>Karlton</a:t>
            </a:r>
            <a:endParaRPr lang="es-CO" dirty="0">
              <a:solidFill>
                <a:srgbClr val="0070C0"/>
              </a:solidFill>
            </a:endParaRPr>
          </a:p>
        </p:txBody>
      </p:sp>
      <p:sp>
        <p:nvSpPr>
          <p:cNvPr id="22" name="Flecha derecha 21"/>
          <p:cNvSpPr/>
          <p:nvPr/>
        </p:nvSpPr>
        <p:spPr>
          <a:xfrm>
            <a:off x="6083956" y="2599391"/>
            <a:ext cx="542925"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Rectángulo 22"/>
          <p:cNvSpPr/>
          <p:nvPr/>
        </p:nvSpPr>
        <p:spPr>
          <a:xfrm>
            <a:off x="3068441" y="6278777"/>
            <a:ext cx="2542491" cy="369332"/>
          </a:xfrm>
          <a:prstGeom prst="rect">
            <a:avLst/>
          </a:prstGeom>
        </p:spPr>
        <p:txBody>
          <a:bodyPr wrap="none">
            <a:spAutoFit/>
          </a:bodyPr>
          <a:lstStyle/>
          <a:p>
            <a:r>
              <a:rPr lang="es-CO" dirty="0" smtClean="0"/>
              <a:t>8. Pautas </a:t>
            </a:r>
            <a:r>
              <a:rPr lang="es-CO" dirty="0"/>
              <a:t>de comentarios</a:t>
            </a:r>
          </a:p>
        </p:txBody>
      </p:sp>
      <p:sp>
        <p:nvSpPr>
          <p:cNvPr id="24" name="Abrir llave 23"/>
          <p:cNvSpPr/>
          <p:nvPr/>
        </p:nvSpPr>
        <p:spPr>
          <a:xfrm>
            <a:off x="3000375" y="6278777"/>
            <a:ext cx="68066" cy="36933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Tree>
    <p:extLst>
      <p:ext uri="{BB962C8B-B14F-4D97-AF65-F5344CB8AC3E}">
        <p14:creationId xmlns:p14="http://schemas.microsoft.com/office/powerpoint/2010/main" val="30459851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1"/>
          <p:cNvSpPr txBox="1">
            <a:spLocks/>
          </p:cNvSpPr>
          <p:nvPr/>
        </p:nvSpPr>
        <p:spPr>
          <a:xfrm>
            <a:off x="1955322" y="1831125"/>
            <a:ext cx="798488" cy="37424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s-ES" sz="4000" dirty="0">
              <a:solidFill>
                <a:srgbClr val="19937C"/>
              </a:solidFill>
              <a:latin typeface="Ancizar Sans Extrabold"/>
              <a:cs typeface="Ancizar Sans Extrabold"/>
            </a:endParaRPr>
          </a:p>
        </p:txBody>
      </p:sp>
      <p:pic>
        <p:nvPicPr>
          <p:cNvPr id="1026"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05476" y="6401750"/>
            <a:ext cx="1473609" cy="307777"/>
          </a:xfrm>
          <a:prstGeom prst="rect">
            <a:avLst/>
          </a:prstGeom>
        </p:spPr>
        <p:txBody>
          <a:bodyPr wrap="none">
            <a:spAutoFit/>
          </a:bodyPr>
          <a:lstStyle/>
          <a:p>
            <a:r>
              <a:rPr lang="es-CO" sz="1400" dirty="0" smtClean="0">
                <a:solidFill>
                  <a:schemeClr val="bg1">
                    <a:lumMod val="65000"/>
                  </a:schemeClr>
                </a:solidFill>
                <a:effectLst>
                  <a:outerShdw blurRad="38100" dist="38100" dir="2700000" algn="tl">
                    <a:srgbClr val="000000">
                      <a:alpha val="43137"/>
                    </a:srgbClr>
                  </a:outerShdw>
                </a:effectLst>
              </a:rPr>
              <a:t>Primer curso de R</a:t>
            </a:r>
            <a:endParaRPr lang="es-CO" sz="1400" dirty="0">
              <a:solidFill>
                <a:schemeClr val="bg1">
                  <a:lumMod val="65000"/>
                </a:schemeClr>
              </a:solidFill>
              <a:effectLst>
                <a:outerShdw blurRad="38100" dist="38100" dir="2700000" algn="tl">
                  <a:srgbClr val="000000">
                    <a:alpha val="43137"/>
                  </a:srgbClr>
                </a:outerShdw>
              </a:effectLst>
            </a:endParaRPr>
          </a:p>
        </p:txBody>
      </p:sp>
      <p:sp>
        <p:nvSpPr>
          <p:cNvPr id="5" name="CuadroTexto 4"/>
          <p:cNvSpPr txBox="1"/>
          <p:nvPr/>
        </p:nvSpPr>
        <p:spPr>
          <a:xfrm>
            <a:off x="648393" y="551330"/>
            <a:ext cx="5511338" cy="369332"/>
          </a:xfrm>
          <a:prstGeom prst="rect">
            <a:avLst/>
          </a:prstGeom>
          <a:noFill/>
        </p:spPr>
        <p:txBody>
          <a:bodyPr wrap="square" rtlCol="0">
            <a:spAutoFit/>
          </a:bodyPr>
          <a:lstStyle/>
          <a:p>
            <a:r>
              <a:rPr lang="es-CO" b="1" dirty="0" smtClean="0"/>
              <a:t>EXPRESIONES LÓGICAS EN R</a:t>
            </a:r>
            <a:endParaRPr lang="es-CO" b="1" dirty="0"/>
          </a:p>
        </p:txBody>
      </p:sp>
      <p:sp>
        <p:nvSpPr>
          <p:cNvPr id="6" name="Rectángulo 5"/>
          <p:cNvSpPr/>
          <p:nvPr/>
        </p:nvSpPr>
        <p:spPr>
          <a:xfrm>
            <a:off x="979244" y="1057227"/>
            <a:ext cx="2890600" cy="369332"/>
          </a:xfrm>
          <a:prstGeom prst="rect">
            <a:avLst/>
          </a:prstGeom>
        </p:spPr>
        <p:txBody>
          <a:bodyPr wrap="none">
            <a:spAutoFit/>
          </a:bodyPr>
          <a:lstStyle/>
          <a:p>
            <a:r>
              <a:rPr lang="es-CO" b="1" dirty="0" smtClean="0">
                <a:solidFill>
                  <a:srgbClr val="00B050"/>
                </a:solidFill>
              </a:rPr>
              <a:t>OPERADORES LÓGICOS EN R</a:t>
            </a:r>
            <a:endParaRPr lang="es-CO" b="1" dirty="0">
              <a:solidFill>
                <a:srgbClr val="FF0000"/>
              </a:solidFill>
            </a:endParaRPr>
          </a:p>
        </p:txBody>
      </p:sp>
      <p:sp>
        <p:nvSpPr>
          <p:cNvPr id="3" name="Rectángulo 2"/>
          <p:cNvSpPr/>
          <p:nvPr/>
        </p:nvSpPr>
        <p:spPr>
          <a:xfrm>
            <a:off x="821844" y="1603273"/>
            <a:ext cx="6096000" cy="1477328"/>
          </a:xfrm>
          <a:prstGeom prst="rect">
            <a:avLst/>
          </a:prstGeom>
        </p:spPr>
        <p:txBody>
          <a:bodyPr>
            <a:spAutoFit/>
          </a:bodyPr>
          <a:lstStyle/>
          <a:p>
            <a:pPr algn="just"/>
            <a:r>
              <a:rPr lang="es-CO" b="0" i="0" dirty="0" smtClean="0">
                <a:solidFill>
                  <a:srgbClr val="333333"/>
                </a:solidFill>
                <a:effectLst/>
                <a:latin typeface="Helvetica Neue"/>
              </a:rPr>
              <a:t>Los </a:t>
            </a:r>
            <a:r>
              <a:rPr lang="es-CO" b="0" i="1" dirty="0" smtClean="0">
                <a:solidFill>
                  <a:srgbClr val="333333"/>
                </a:solidFill>
                <a:effectLst/>
                <a:latin typeface="Helvetica Neue"/>
              </a:rPr>
              <a:t>operadores lógicos</a:t>
            </a:r>
            <a:r>
              <a:rPr lang="es-CO" b="0" i="0" dirty="0" smtClean="0">
                <a:solidFill>
                  <a:srgbClr val="333333"/>
                </a:solidFill>
                <a:effectLst/>
                <a:latin typeface="Helvetica Neue"/>
              </a:rPr>
              <a:t> disponibles en R son:</a:t>
            </a:r>
          </a:p>
          <a:p>
            <a:pPr algn="just"/>
            <a:endParaRPr lang="es-CO" b="0" i="0" dirty="0" smtClean="0">
              <a:solidFill>
                <a:srgbClr val="333333"/>
              </a:solidFill>
              <a:effectLst/>
              <a:latin typeface="Helvetica Neue"/>
            </a:endParaRPr>
          </a:p>
          <a:p>
            <a:pPr algn="just">
              <a:buFont typeface="Arial" panose="020B0604020202020204" pitchFamily="34" charset="0"/>
              <a:buChar char="•"/>
            </a:pPr>
            <a:r>
              <a:rPr lang="es-CO" b="1" i="1" dirty="0" smtClean="0">
                <a:solidFill>
                  <a:srgbClr val="333333"/>
                </a:solidFill>
                <a:effectLst/>
                <a:latin typeface="Helvetica Neue"/>
              </a:rPr>
              <a:t> Y lógico ( &amp; )</a:t>
            </a:r>
            <a:endParaRPr lang="es-CO" b="0" i="0" dirty="0" smtClean="0">
              <a:solidFill>
                <a:srgbClr val="333333"/>
              </a:solidFill>
              <a:effectLst/>
              <a:latin typeface="Helvetica Neue"/>
            </a:endParaRPr>
          </a:p>
          <a:p>
            <a:pPr algn="just">
              <a:buFont typeface="Arial" panose="020B0604020202020204" pitchFamily="34" charset="0"/>
              <a:buChar char="•"/>
            </a:pPr>
            <a:r>
              <a:rPr lang="es-CO" b="1" i="1" dirty="0" smtClean="0">
                <a:solidFill>
                  <a:srgbClr val="333333"/>
                </a:solidFill>
                <a:effectLst/>
                <a:latin typeface="Helvetica Neue"/>
              </a:rPr>
              <a:t> O lógico ( | )</a:t>
            </a:r>
            <a:endParaRPr lang="es-CO" b="0" i="0" dirty="0" smtClean="0">
              <a:solidFill>
                <a:srgbClr val="333333"/>
              </a:solidFill>
              <a:effectLst/>
              <a:latin typeface="Helvetica Neue"/>
            </a:endParaRPr>
          </a:p>
          <a:p>
            <a:pPr algn="just">
              <a:buFont typeface="Arial" panose="020B0604020202020204" pitchFamily="34" charset="0"/>
              <a:buChar char="•"/>
            </a:pPr>
            <a:r>
              <a:rPr lang="es-CO" b="1" i="1" dirty="0" smtClean="0">
                <a:solidFill>
                  <a:srgbClr val="333333"/>
                </a:solidFill>
                <a:effectLst/>
                <a:latin typeface="Helvetica Neue"/>
              </a:rPr>
              <a:t> No lógico ( ! )</a:t>
            </a:r>
            <a:endParaRPr lang="es-CO" b="0" i="0" dirty="0">
              <a:solidFill>
                <a:srgbClr val="333333"/>
              </a:solidFill>
              <a:effectLst/>
              <a:latin typeface="Helvetica Neue"/>
            </a:endParaRPr>
          </a:p>
        </p:txBody>
      </p:sp>
      <p:pic>
        <p:nvPicPr>
          <p:cNvPr id="2050" name="Picture 2" descr="https://rbasico.netlify.app/Imagenes/Logico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24" y="3586498"/>
            <a:ext cx="10642725" cy="2811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57442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838200" y="624959"/>
            <a:ext cx="7349512" cy="369332"/>
          </a:xfrm>
          <a:prstGeom prst="rect">
            <a:avLst/>
          </a:prstGeom>
        </p:spPr>
        <p:txBody>
          <a:bodyPr wrap="none">
            <a:spAutoFit/>
          </a:bodyPr>
          <a:lstStyle/>
          <a:p>
            <a:r>
              <a:rPr lang="es-CO" b="1" dirty="0" smtClean="0">
                <a:solidFill>
                  <a:srgbClr val="00B050"/>
                </a:solidFill>
              </a:rPr>
              <a:t>NORMAS DE ESTILO PARA LA CODIFICACIÓN EN R – NOTACIÓN Y NOMBRES</a:t>
            </a:r>
            <a:endParaRPr lang="es-CO" dirty="0"/>
          </a:p>
        </p:txBody>
      </p:sp>
      <p:sp>
        <p:nvSpPr>
          <p:cNvPr id="5" name="Rectángulo 4"/>
          <p:cNvSpPr/>
          <p:nvPr/>
        </p:nvSpPr>
        <p:spPr>
          <a:xfrm>
            <a:off x="983785" y="1445638"/>
            <a:ext cx="3116366" cy="461665"/>
          </a:xfrm>
          <a:prstGeom prst="rect">
            <a:avLst/>
          </a:prstGeom>
        </p:spPr>
        <p:txBody>
          <a:bodyPr wrap="none">
            <a:spAutoFit/>
          </a:bodyPr>
          <a:lstStyle/>
          <a:p>
            <a:r>
              <a:rPr lang="es-CO" sz="2400" dirty="0" smtClean="0">
                <a:solidFill>
                  <a:srgbClr val="FF0000"/>
                </a:solidFill>
              </a:rPr>
              <a:t>1. Nombres </a:t>
            </a:r>
            <a:r>
              <a:rPr lang="es-CO" sz="2400" dirty="0">
                <a:solidFill>
                  <a:srgbClr val="FF0000"/>
                </a:solidFill>
              </a:rPr>
              <a:t>de </a:t>
            </a:r>
            <a:r>
              <a:rPr lang="es-CO" sz="2400" dirty="0" smtClean="0">
                <a:solidFill>
                  <a:srgbClr val="FF0000"/>
                </a:solidFill>
              </a:rPr>
              <a:t>archivos</a:t>
            </a:r>
            <a:endParaRPr lang="es-CO" sz="2400" dirty="0">
              <a:solidFill>
                <a:srgbClr val="FF0000"/>
              </a:solidFill>
            </a:endParaRPr>
          </a:p>
        </p:txBody>
      </p:sp>
      <p:sp>
        <p:nvSpPr>
          <p:cNvPr id="6" name="Rectángulo 5"/>
          <p:cNvSpPr/>
          <p:nvPr/>
        </p:nvSpPr>
        <p:spPr>
          <a:xfrm>
            <a:off x="983785" y="2391460"/>
            <a:ext cx="4997916" cy="646331"/>
          </a:xfrm>
          <a:prstGeom prst="rect">
            <a:avLst/>
          </a:prstGeom>
        </p:spPr>
        <p:txBody>
          <a:bodyPr wrap="square">
            <a:spAutoFit/>
          </a:bodyPr>
          <a:lstStyle/>
          <a:p>
            <a:r>
              <a:rPr lang="es-CO" dirty="0"/>
              <a:t>Los nombres de los archivos deben ser significativos y terminar en .</a:t>
            </a:r>
            <a:r>
              <a:rPr lang="es-CO" dirty="0" smtClean="0"/>
              <a:t>R</a:t>
            </a:r>
            <a:endParaRPr lang="es-CO" dirty="0"/>
          </a:p>
        </p:txBody>
      </p:sp>
      <p:pic>
        <p:nvPicPr>
          <p:cNvPr id="8" name="Imagen 7"/>
          <p:cNvPicPr>
            <a:picLocks noChangeAspect="1"/>
          </p:cNvPicPr>
          <p:nvPr/>
        </p:nvPicPr>
        <p:blipFill>
          <a:blip r:embed="rId2"/>
          <a:stretch>
            <a:fillRect/>
          </a:stretch>
        </p:blipFill>
        <p:spPr>
          <a:xfrm>
            <a:off x="983785" y="3318232"/>
            <a:ext cx="2971800" cy="2038350"/>
          </a:xfrm>
          <a:prstGeom prst="rect">
            <a:avLst/>
          </a:prstGeom>
        </p:spPr>
      </p:pic>
      <p:sp>
        <p:nvSpPr>
          <p:cNvPr id="10" name="Rectángulo 9"/>
          <p:cNvSpPr/>
          <p:nvPr/>
        </p:nvSpPr>
        <p:spPr>
          <a:xfrm>
            <a:off x="6555073" y="2391459"/>
            <a:ext cx="4503452" cy="646331"/>
          </a:xfrm>
          <a:prstGeom prst="rect">
            <a:avLst/>
          </a:prstGeom>
        </p:spPr>
        <p:txBody>
          <a:bodyPr wrap="square">
            <a:spAutoFit/>
          </a:bodyPr>
          <a:lstStyle/>
          <a:p>
            <a:r>
              <a:rPr lang="es-CO" dirty="0"/>
              <a:t>Si los archivos deben ejecutarse en secuencia, antepóngalos con números:</a:t>
            </a:r>
          </a:p>
        </p:txBody>
      </p:sp>
      <p:pic>
        <p:nvPicPr>
          <p:cNvPr id="11" name="Imagen 10"/>
          <p:cNvPicPr>
            <a:picLocks noChangeAspect="1"/>
          </p:cNvPicPr>
          <p:nvPr/>
        </p:nvPicPr>
        <p:blipFill>
          <a:blip r:embed="rId3"/>
          <a:stretch>
            <a:fillRect/>
          </a:stretch>
        </p:blipFill>
        <p:spPr>
          <a:xfrm>
            <a:off x="6587394" y="3489682"/>
            <a:ext cx="1771650" cy="971550"/>
          </a:xfrm>
          <a:prstGeom prst="rect">
            <a:avLst/>
          </a:prstGeom>
        </p:spPr>
      </p:pic>
      <p:sp>
        <p:nvSpPr>
          <p:cNvPr id="12" name="Rectángulo 11"/>
          <p:cNvSpPr/>
          <p:nvPr/>
        </p:nvSpPr>
        <p:spPr>
          <a:xfrm>
            <a:off x="681868" y="6311384"/>
            <a:ext cx="2744341" cy="276999"/>
          </a:xfrm>
          <a:prstGeom prst="rect">
            <a:avLst/>
          </a:prstGeom>
        </p:spPr>
        <p:txBody>
          <a:bodyPr wrap="none">
            <a:spAutoFit/>
          </a:bodyPr>
          <a:lstStyle/>
          <a:p>
            <a:r>
              <a:rPr lang="es-CO" sz="1200" dirty="0" smtClean="0"/>
              <a:t>Fuente: http</a:t>
            </a:r>
            <a:r>
              <a:rPr lang="es-CO" sz="1200" dirty="0"/>
              <a:t>://adv-r.had.co.nz/Style.html</a:t>
            </a:r>
          </a:p>
        </p:txBody>
      </p:sp>
    </p:spTree>
    <p:extLst>
      <p:ext uri="{BB962C8B-B14F-4D97-AF65-F5344CB8AC3E}">
        <p14:creationId xmlns:p14="http://schemas.microsoft.com/office/powerpoint/2010/main" val="1392012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838200" y="624959"/>
            <a:ext cx="7349512" cy="369332"/>
          </a:xfrm>
          <a:prstGeom prst="rect">
            <a:avLst/>
          </a:prstGeom>
        </p:spPr>
        <p:txBody>
          <a:bodyPr wrap="none">
            <a:spAutoFit/>
          </a:bodyPr>
          <a:lstStyle/>
          <a:p>
            <a:r>
              <a:rPr lang="es-CO" b="1" dirty="0" smtClean="0">
                <a:solidFill>
                  <a:srgbClr val="00B050"/>
                </a:solidFill>
              </a:rPr>
              <a:t>NORMAS DE ESTILO PARA LA CODIFICACIÓN EN R </a:t>
            </a:r>
            <a:r>
              <a:rPr lang="es-CO" b="1" dirty="0">
                <a:solidFill>
                  <a:srgbClr val="00B050"/>
                </a:solidFill>
              </a:rPr>
              <a:t>– NOTACIÓN Y NOMBRES</a:t>
            </a:r>
            <a:endParaRPr lang="es-CO" dirty="0"/>
          </a:p>
        </p:txBody>
      </p:sp>
      <p:sp>
        <p:nvSpPr>
          <p:cNvPr id="5" name="Rectángulo 4"/>
          <p:cNvSpPr/>
          <p:nvPr/>
        </p:nvSpPr>
        <p:spPr>
          <a:xfrm>
            <a:off x="983785" y="1445638"/>
            <a:ext cx="3016467" cy="461665"/>
          </a:xfrm>
          <a:prstGeom prst="rect">
            <a:avLst/>
          </a:prstGeom>
        </p:spPr>
        <p:txBody>
          <a:bodyPr wrap="none">
            <a:spAutoFit/>
          </a:bodyPr>
          <a:lstStyle/>
          <a:p>
            <a:r>
              <a:rPr lang="es-CO" sz="2400" dirty="0">
                <a:solidFill>
                  <a:srgbClr val="FF0000"/>
                </a:solidFill>
              </a:rPr>
              <a:t>2</a:t>
            </a:r>
            <a:r>
              <a:rPr lang="es-CO" sz="2400" dirty="0" smtClean="0">
                <a:solidFill>
                  <a:srgbClr val="FF0000"/>
                </a:solidFill>
              </a:rPr>
              <a:t>. Nombres </a:t>
            </a:r>
            <a:r>
              <a:rPr lang="es-CO" sz="2400" dirty="0">
                <a:solidFill>
                  <a:srgbClr val="FF0000"/>
                </a:solidFill>
              </a:rPr>
              <a:t>de </a:t>
            </a:r>
            <a:r>
              <a:rPr lang="es-CO" sz="2400" dirty="0" smtClean="0">
                <a:solidFill>
                  <a:srgbClr val="FF0000"/>
                </a:solidFill>
              </a:rPr>
              <a:t>objetos</a:t>
            </a:r>
            <a:endParaRPr lang="es-CO" sz="2400" dirty="0">
              <a:solidFill>
                <a:srgbClr val="FF0000"/>
              </a:solidFill>
            </a:endParaRPr>
          </a:p>
        </p:txBody>
      </p:sp>
      <p:sp>
        <p:nvSpPr>
          <p:cNvPr id="3" name="Rectángulo 2"/>
          <p:cNvSpPr/>
          <p:nvPr/>
        </p:nvSpPr>
        <p:spPr>
          <a:xfrm>
            <a:off x="872768" y="1967041"/>
            <a:ext cx="9048750" cy="1200329"/>
          </a:xfrm>
          <a:prstGeom prst="rect">
            <a:avLst/>
          </a:prstGeom>
        </p:spPr>
        <p:txBody>
          <a:bodyPr wrap="square">
            <a:spAutoFit/>
          </a:bodyPr>
          <a:lstStyle/>
          <a:p>
            <a:r>
              <a:rPr lang="es-CO" dirty="0"/>
              <a:t>Los nombres de variables y funciones deben estar en minúsculas. Utilice un </a:t>
            </a:r>
            <a:r>
              <a:rPr lang="es-CO" dirty="0" err="1"/>
              <a:t>guión</a:t>
            </a:r>
            <a:r>
              <a:rPr lang="es-CO" dirty="0"/>
              <a:t> bajo (_) para separar palabras dentro de un nombre. Generalmente, los nombres de variables deben ser sustantivos y los nombres de funciones deben ser verbos. Busque nombres que sean concisos y significativos (¡esto no es fácil!).</a:t>
            </a:r>
          </a:p>
        </p:txBody>
      </p:sp>
      <p:pic>
        <p:nvPicPr>
          <p:cNvPr id="9" name="Imagen 8"/>
          <p:cNvPicPr>
            <a:picLocks noChangeAspect="1"/>
          </p:cNvPicPr>
          <p:nvPr/>
        </p:nvPicPr>
        <p:blipFill>
          <a:blip r:embed="rId2"/>
          <a:stretch>
            <a:fillRect/>
          </a:stretch>
        </p:blipFill>
        <p:spPr>
          <a:xfrm>
            <a:off x="1195387" y="3418791"/>
            <a:ext cx="3533775" cy="2667000"/>
          </a:xfrm>
          <a:prstGeom prst="rect">
            <a:avLst/>
          </a:prstGeom>
        </p:spPr>
      </p:pic>
      <p:sp>
        <p:nvSpPr>
          <p:cNvPr id="12" name="Rectángulo 11"/>
          <p:cNvSpPr/>
          <p:nvPr/>
        </p:nvSpPr>
        <p:spPr>
          <a:xfrm>
            <a:off x="5295900" y="3434586"/>
            <a:ext cx="6096000" cy="923330"/>
          </a:xfrm>
          <a:prstGeom prst="rect">
            <a:avLst/>
          </a:prstGeom>
        </p:spPr>
        <p:txBody>
          <a:bodyPr>
            <a:spAutoFit/>
          </a:bodyPr>
          <a:lstStyle/>
          <a:p>
            <a:pPr algn="just"/>
            <a:r>
              <a:rPr lang="es-CO" dirty="0"/>
              <a:t>Siempre que sea posible, </a:t>
            </a:r>
            <a:r>
              <a:rPr lang="es-CO" b="1" u="sng" dirty="0"/>
              <a:t>evite utilizar nombres de funciones y variables existentes</a:t>
            </a:r>
            <a:r>
              <a:rPr lang="es-CO" dirty="0"/>
              <a:t>. Hacerlo causará confusión a los lectores de su código.</a:t>
            </a:r>
          </a:p>
        </p:txBody>
      </p:sp>
      <p:pic>
        <p:nvPicPr>
          <p:cNvPr id="13" name="Imagen 12"/>
          <p:cNvPicPr>
            <a:picLocks noChangeAspect="1"/>
          </p:cNvPicPr>
          <p:nvPr/>
        </p:nvPicPr>
        <p:blipFill>
          <a:blip r:embed="rId3"/>
          <a:stretch>
            <a:fillRect/>
          </a:stretch>
        </p:blipFill>
        <p:spPr>
          <a:xfrm>
            <a:off x="7062787" y="4557712"/>
            <a:ext cx="3152775" cy="1343025"/>
          </a:xfrm>
          <a:prstGeom prst="rect">
            <a:avLst/>
          </a:prstGeom>
        </p:spPr>
      </p:pic>
      <p:sp>
        <p:nvSpPr>
          <p:cNvPr id="14" name="Rectángulo 13"/>
          <p:cNvSpPr/>
          <p:nvPr/>
        </p:nvSpPr>
        <p:spPr>
          <a:xfrm>
            <a:off x="681868" y="6311384"/>
            <a:ext cx="2744341" cy="276999"/>
          </a:xfrm>
          <a:prstGeom prst="rect">
            <a:avLst/>
          </a:prstGeom>
        </p:spPr>
        <p:txBody>
          <a:bodyPr wrap="none">
            <a:spAutoFit/>
          </a:bodyPr>
          <a:lstStyle/>
          <a:p>
            <a:r>
              <a:rPr lang="es-CO" sz="1200" dirty="0" smtClean="0"/>
              <a:t>Fuente: http</a:t>
            </a:r>
            <a:r>
              <a:rPr lang="es-CO" sz="1200" dirty="0"/>
              <a:t>://adv-r.had.co.nz/Style.html</a:t>
            </a:r>
          </a:p>
        </p:txBody>
      </p:sp>
    </p:spTree>
    <p:extLst>
      <p:ext uri="{BB962C8B-B14F-4D97-AF65-F5344CB8AC3E}">
        <p14:creationId xmlns:p14="http://schemas.microsoft.com/office/powerpoint/2010/main" val="39211117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838200" y="624959"/>
            <a:ext cx="5963299" cy="369332"/>
          </a:xfrm>
          <a:prstGeom prst="rect">
            <a:avLst/>
          </a:prstGeom>
        </p:spPr>
        <p:txBody>
          <a:bodyPr wrap="none">
            <a:spAutoFit/>
          </a:bodyPr>
          <a:lstStyle/>
          <a:p>
            <a:r>
              <a:rPr lang="es-CO" b="1" dirty="0" smtClean="0">
                <a:solidFill>
                  <a:srgbClr val="00B050"/>
                </a:solidFill>
              </a:rPr>
              <a:t>NORMAS DE ESTILO PARA LA CODIFICACIÓN EN R </a:t>
            </a:r>
            <a:r>
              <a:rPr lang="es-CO" b="1" dirty="0">
                <a:solidFill>
                  <a:srgbClr val="00B050"/>
                </a:solidFill>
              </a:rPr>
              <a:t>– </a:t>
            </a:r>
            <a:r>
              <a:rPr lang="es-CO" b="1" dirty="0" smtClean="0">
                <a:solidFill>
                  <a:srgbClr val="00B050"/>
                </a:solidFill>
              </a:rPr>
              <a:t>SINTAXIS</a:t>
            </a:r>
            <a:endParaRPr lang="es-CO" dirty="0"/>
          </a:p>
        </p:txBody>
      </p:sp>
      <p:sp>
        <p:nvSpPr>
          <p:cNvPr id="9" name="Rectángulo 8"/>
          <p:cNvSpPr/>
          <p:nvPr/>
        </p:nvSpPr>
        <p:spPr>
          <a:xfrm>
            <a:off x="681868" y="6311384"/>
            <a:ext cx="2744341" cy="276999"/>
          </a:xfrm>
          <a:prstGeom prst="rect">
            <a:avLst/>
          </a:prstGeom>
        </p:spPr>
        <p:txBody>
          <a:bodyPr wrap="none">
            <a:spAutoFit/>
          </a:bodyPr>
          <a:lstStyle/>
          <a:p>
            <a:r>
              <a:rPr lang="es-CO" sz="1200" dirty="0" smtClean="0"/>
              <a:t>Fuente: http</a:t>
            </a:r>
            <a:r>
              <a:rPr lang="es-CO" sz="1200" dirty="0"/>
              <a:t>://adv-r.had.co.nz/Style.html</a:t>
            </a:r>
          </a:p>
        </p:txBody>
      </p:sp>
      <p:sp>
        <p:nvSpPr>
          <p:cNvPr id="13" name="Rectángulo 12"/>
          <p:cNvSpPr/>
          <p:nvPr/>
        </p:nvSpPr>
        <p:spPr>
          <a:xfrm>
            <a:off x="961451" y="1536160"/>
            <a:ext cx="1737976" cy="461665"/>
          </a:xfrm>
          <a:prstGeom prst="rect">
            <a:avLst/>
          </a:prstGeom>
        </p:spPr>
        <p:txBody>
          <a:bodyPr wrap="none">
            <a:spAutoFit/>
          </a:bodyPr>
          <a:lstStyle/>
          <a:p>
            <a:r>
              <a:rPr lang="es-CO" sz="2400" dirty="0" smtClean="0">
                <a:solidFill>
                  <a:srgbClr val="FF0000"/>
                </a:solidFill>
              </a:rPr>
              <a:t>3. Espaciado</a:t>
            </a:r>
            <a:endParaRPr lang="es-CO" sz="2400" dirty="0">
              <a:solidFill>
                <a:srgbClr val="FF0000"/>
              </a:solidFill>
            </a:endParaRPr>
          </a:p>
        </p:txBody>
      </p:sp>
      <p:sp>
        <p:nvSpPr>
          <p:cNvPr id="2" name="Rectángulo 1"/>
          <p:cNvSpPr/>
          <p:nvPr/>
        </p:nvSpPr>
        <p:spPr>
          <a:xfrm>
            <a:off x="961451" y="2550906"/>
            <a:ext cx="8915974" cy="923330"/>
          </a:xfrm>
          <a:prstGeom prst="rect">
            <a:avLst/>
          </a:prstGeom>
        </p:spPr>
        <p:txBody>
          <a:bodyPr wrap="square">
            <a:spAutoFit/>
          </a:bodyPr>
          <a:lstStyle/>
          <a:p>
            <a:pPr algn="just"/>
            <a:r>
              <a:rPr lang="es-CO" dirty="0"/>
              <a:t>Coloque espacios alrededor de todos los operadores infijos (=, +, -, &lt;-, etc.). La misma regla se aplica cuando se usa = en llamadas a funciones. Ponga siempre un espacio después de una coma, y nunca antes (como en el inglés normal).</a:t>
            </a:r>
          </a:p>
        </p:txBody>
      </p:sp>
      <p:pic>
        <p:nvPicPr>
          <p:cNvPr id="3" name="Imagen 2"/>
          <p:cNvPicPr>
            <a:picLocks noChangeAspect="1"/>
          </p:cNvPicPr>
          <p:nvPr/>
        </p:nvPicPr>
        <p:blipFill>
          <a:blip r:embed="rId2"/>
          <a:stretch>
            <a:fillRect/>
          </a:stretch>
        </p:blipFill>
        <p:spPr>
          <a:xfrm>
            <a:off x="961451" y="3920573"/>
            <a:ext cx="5524500" cy="1657350"/>
          </a:xfrm>
          <a:prstGeom prst="rect">
            <a:avLst/>
          </a:prstGeom>
        </p:spPr>
      </p:pic>
      <p:sp>
        <p:nvSpPr>
          <p:cNvPr id="14" name="Rectángulo 13"/>
          <p:cNvSpPr/>
          <p:nvPr/>
        </p:nvSpPr>
        <p:spPr>
          <a:xfrm>
            <a:off x="7639049" y="3825918"/>
            <a:ext cx="3904963" cy="923330"/>
          </a:xfrm>
          <a:prstGeom prst="rect">
            <a:avLst/>
          </a:prstGeom>
        </p:spPr>
        <p:txBody>
          <a:bodyPr wrap="square">
            <a:spAutoFit/>
          </a:bodyPr>
          <a:lstStyle/>
          <a:p>
            <a:pPr algn="just"/>
            <a:r>
              <a:rPr lang="es-CO" dirty="0">
                <a:solidFill>
                  <a:srgbClr val="00B0F0"/>
                </a:solidFill>
              </a:rPr>
              <a:t>Hay una pequeña excepción a esta </a:t>
            </a:r>
            <a:r>
              <a:rPr lang="es-CO" dirty="0" smtClean="0">
                <a:solidFill>
                  <a:srgbClr val="00B0F0"/>
                </a:solidFill>
              </a:rPr>
              <a:t>regla </a:t>
            </a:r>
            <a:r>
              <a:rPr lang="es-CO" dirty="0" smtClean="0">
                <a:solidFill>
                  <a:srgbClr val="FF0000"/>
                </a:solidFill>
              </a:rPr>
              <a:t>:, </a:t>
            </a:r>
            <a:r>
              <a:rPr lang="es-CO" dirty="0">
                <a:solidFill>
                  <a:srgbClr val="FF0000"/>
                </a:solidFill>
              </a:rPr>
              <a:t>:: y ::: </a:t>
            </a:r>
            <a:r>
              <a:rPr lang="es-CO" dirty="0">
                <a:solidFill>
                  <a:srgbClr val="00B0F0"/>
                </a:solidFill>
              </a:rPr>
              <a:t>no necesitan espacios a su alrededor.</a:t>
            </a:r>
          </a:p>
        </p:txBody>
      </p:sp>
      <p:pic>
        <p:nvPicPr>
          <p:cNvPr id="15" name="Imagen 14"/>
          <p:cNvPicPr>
            <a:picLocks noChangeAspect="1"/>
          </p:cNvPicPr>
          <p:nvPr/>
        </p:nvPicPr>
        <p:blipFill>
          <a:blip r:embed="rId3"/>
          <a:stretch>
            <a:fillRect/>
          </a:stretch>
        </p:blipFill>
        <p:spPr>
          <a:xfrm>
            <a:off x="8972550" y="4783939"/>
            <a:ext cx="2400300" cy="1804444"/>
          </a:xfrm>
          <a:prstGeom prst="rect">
            <a:avLst/>
          </a:prstGeom>
        </p:spPr>
      </p:pic>
    </p:spTree>
    <p:extLst>
      <p:ext uri="{BB962C8B-B14F-4D97-AF65-F5344CB8AC3E}">
        <p14:creationId xmlns:p14="http://schemas.microsoft.com/office/powerpoint/2010/main" val="19175002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838200" y="624959"/>
            <a:ext cx="5963299" cy="369332"/>
          </a:xfrm>
          <a:prstGeom prst="rect">
            <a:avLst/>
          </a:prstGeom>
        </p:spPr>
        <p:txBody>
          <a:bodyPr wrap="none">
            <a:spAutoFit/>
          </a:bodyPr>
          <a:lstStyle/>
          <a:p>
            <a:r>
              <a:rPr lang="es-CO" b="1" dirty="0" smtClean="0">
                <a:solidFill>
                  <a:srgbClr val="00B050"/>
                </a:solidFill>
              </a:rPr>
              <a:t>NORMAS DE ESTILO PARA LA CODIFICACIÓN EN R </a:t>
            </a:r>
            <a:r>
              <a:rPr lang="es-CO" b="1" dirty="0">
                <a:solidFill>
                  <a:srgbClr val="00B050"/>
                </a:solidFill>
              </a:rPr>
              <a:t>– </a:t>
            </a:r>
            <a:r>
              <a:rPr lang="es-CO" b="1" dirty="0" smtClean="0">
                <a:solidFill>
                  <a:srgbClr val="00B050"/>
                </a:solidFill>
              </a:rPr>
              <a:t>SINTAXIS</a:t>
            </a:r>
            <a:endParaRPr lang="es-CO" dirty="0"/>
          </a:p>
        </p:txBody>
      </p:sp>
      <p:sp>
        <p:nvSpPr>
          <p:cNvPr id="9" name="Rectángulo 8"/>
          <p:cNvSpPr/>
          <p:nvPr/>
        </p:nvSpPr>
        <p:spPr>
          <a:xfrm>
            <a:off x="681868" y="6311384"/>
            <a:ext cx="2744341" cy="276999"/>
          </a:xfrm>
          <a:prstGeom prst="rect">
            <a:avLst/>
          </a:prstGeom>
        </p:spPr>
        <p:txBody>
          <a:bodyPr wrap="none">
            <a:spAutoFit/>
          </a:bodyPr>
          <a:lstStyle/>
          <a:p>
            <a:r>
              <a:rPr lang="es-CO" sz="1200" dirty="0" smtClean="0"/>
              <a:t>Fuente: http</a:t>
            </a:r>
            <a:r>
              <a:rPr lang="es-CO" sz="1200" dirty="0"/>
              <a:t>://adv-r.had.co.nz/Style.html</a:t>
            </a:r>
          </a:p>
        </p:txBody>
      </p:sp>
      <p:sp>
        <p:nvSpPr>
          <p:cNvPr id="13" name="Rectángulo 12"/>
          <p:cNvSpPr/>
          <p:nvPr/>
        </p:nvSpPr>
        <p:spPr>
          <a:xfrm>
            <a:off x="961451" y="1536160"/>
            <a:ext cx="1737976" cy="461665"/>
          </a:xfrm>
          <a:prstGeom prst="rect">
            <a:avLst/>
          </a:prstGeom>
        </p:spPr>
        <p:txBody>
          <a:bodyPr wrap="none">
            <a:spAutoFit/>
          </a:bodyPr>
          <a:lstStyle/>
          <a:p>
            <a:r>
              <a:rPr lang="es-CO" sz="2400" dirty="0" smtClean="0">
                <a:solidFill>
                  <a:srgbClr val="FF0000"/>
                </a:solidFill>
              </a:rPr>
              <a:t>3. Espaciado</a:t>
            </a:r>
            <a:endParaRPr lang="es-CO" sz="2400" dirty="0">
              <a:solidFill>
                <a:srgbClr val="FF0000"/>
              </a:solidFill>
            </a:endParaRPr>
          </a:p>
        </p:txBody>
      </p:sp>
      <p:sp>
        <p:nvSpPr>
          <p:cNvPr id="3" name="Rectángulo 2"/>
          <p:cNvSpPr/>
          <p:nvPr/>
        </p:nvSpPr>
        <p:spPr>
          <a:xfrm>
            <a:off x="961451" y="2339669"/>
            <a:ext cx="2971800" cy="923330"/>
          </a:xfrm>
          <a:prstGeom prst="rect">
            <a:avLst/>
          </a:prstGeom>
        </p:spPr>
        <p:txBody>
          <a:bodyPr wrap="square">
            <a:spAutoFit/>
          </a:bodyPr>
          <a:lstStyle/>
          <a:p>
            <a:r>
              <a:rPr lang="es-CO" dirty="0"/>
              <a:t>Coloque un espacio antes del paréntesis izquierdo, excepto en una llamada a función.</a:t>
            </a:r>
          </a:p>
        </p:txBody>
      </p:sp>
      <p:sp>
        <p:nvSpPr>
          <p:cNvPr id="5" name="Rectángulo 4"/>
          <p:cNvSpPr/>
          <p:nvPr/>
        </p:nvSpPr>
        <p:spPr>
          <a:xfrm>
            <a:off x="5972175" y="2267842"/>
            <a:ext cx="5172075" cy="923330"/>
          </a:xfrm>
          <a:prstGeom prst="rect">
            <a:avLst/>
          </a:prstGeom>
        </p:spPr>
        <p:txBody>
          <a:bodyPr wrap="square">
            <a:spAutoFit/>
          </a:bodyPr>
          <a:lstStyle/>
          <a:p>
            <a:r>
              <a:rPr lang="es-CO" dirty="0"/>
              <a:t>El espaciado adicional (es decir, más de un espacio en una fila) está bien si mejora la alineación de los signos o asignaciones iguales (&lt;-).</a:t>
            </a:r>
          </a:p>
        </p:txBody>
      </p:sp>
      <p:pic>
        <p:nvPicPr>
          <p:cNvPr id="6" name="Imagen 5"/>
          <p:cNvPicPr>
            <a:picLocks noChangeAspect="1"/>
          </p:cNvPicPr>
          <p:nvPr/>
        </p:nvPicPr>
        <p:blipFill>
          <a:blip r:embed="rId2"/>
          <a:stretch>
            <a:fillRect/>
          </a:stretch>
        </p:blipFill>
        <p:spPr>
          <a:xfrm>
            <a:off x="1042987" y="3604843"/>
            <a:ext cx="3743325" cy="2152650"/>
          </a:xfrm>
          <a:prstGeom prst="rect">
            <a:avLst/>
          </a:prstGeom>
        </p:spPr>
      </p:pic>
      <p:pic>
        <p:nvPicPr>
          <p:cNvPr id="7" name="Imagen 6"/>
          <p:cNvPicPr>
            <a:picLocks noChangeAspect="1"/>
          </p:cNvPicPr>
          <p:nvPr/>
        </p:nvPicPr>
        <p:blipFill>
          <a:blip r:embed="rId3"/>
          <a:stretch>
            <a:fillRect/>
          </a:stretch>
        </p:blipFill>
        <p:spPr>
          <a:xfrm>
            <a:off x="6124575" y="4047755"/>
            <a:ext cx="3086100" cy="1266825"/>
          </a:xfrm>
          <a:prstGeom prst="rect">
            <a:avLst/>
          </a:prstGeom>
        </p:spPr>
      </p:pic>
    </p:spTree>
    <p:extLst>
      <p:ext uri="{BB962C8B-B14F-4D97-AF65-F5344CB8AC3E}">
        <p14:creationId xmlns:p14="http://schemas.microsoft.com/office/powerpoint/2010/main" val="27710251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838200" y="624959"/>
            <a:ext cx="5963299" cy="369332"/>
          </a:xfrm>
          <a:prstGeom prst="rect">
            <a:avLst/>
          </a:prstGeom>
        </p:spPr>
        <p:txBody>
          <a:bodyPr wrap="none">
            <a:spAutoFit/>
          </a:bodyPr>
          <a:lstStyle/>
          <a:p>
            <a:r>
              <a:rPr lang="es-CO" b="1" dirty="0" smtClean="0">
                <a:solidFill>
                  <a:srgbClr val="00B050"/>
                </a:solidFill>
              </a:rPr>
              <a:t>NORMAS DE ESTILO PARA LA CODIFICACIÓN EN R </a:t>
            </a:r>
            <a:r>
              <a:rPr lang="es-CO" b="1" dirty="0">
                <a:solidFill>
                  <a:srgbClr val="00B050"/>
                </a:solidFill>
              </a:rPr>
              <a:t>– </a:t>
            </a:r>
            <a:r>
              <a:rPr lang="es-CO" b="1" dirty="0" smtClean="0">
                <a:solidFill>
                  <a:srgbClr val="00B050"/>
                </a:solidFill>
              </a:rPr>
              <a:t>SINTAXIS</a:t>
            </a:r>
            <a:endParaRPr lang="es-CO" dirty="0"/>
          </a:p>
        </p:txBody>
      </p:sp>
      <p:sp>
        <p:nvSpPr>
          <p:cNvPr id="9" name="Rectángulo 8"/>
          <p:cNvSpPr/>
          <p:nvPr/>
        </p:nvSpPr>
        <p:spPr>
          <a:xfrm>
            <a:off x="681868" y="6311384"/>
            <a:ext cx="2744341" cy="276999"/>
          </a:xfrm>
          <a:prstGeom prst="rect">
            <a:avLst/>
          </a:prstGeom>
        </p:spPr>
        <p:txBody>
          <a:bodyPr wrap="none">
            <a:spAutoFit/>
          </a:bodyPr>
          <a:lstStyle/>
          <a:p>
            <a:r>
              <a:rPr lang="es-CO" sz="1200" dirty="0" smtClean="0"/>
              <a:t>Fuente: http</a:t>
            </a:r>
            <a:r>
              <a:rPr lang="es-CO" sz="1200" dirty="0"/>
              <a:t>://adv-r.had.co.nz/Style.html</a:t>
            </a:r>
          </a:p>
        </p:txBody>
      </p:sp>
      <p:sp>
        <p:nvSpPr>
          <p:cNvPr id="13" name="Rectángulo 12"/>
          <p:cNvSpPr/>
          <p:nvPr/>
        </p:nvSpPr>
        <p:spPr>
          <a:xfrm>
            <a:off x="961451" y="1536160"/>
            <a:ext cx="1737976" cy="461665"/>
          </a:xfrm>
          <a:prstGeom prst="rect">
            <a:avLst/>
          </a:prstGeom>
        </p:spPr>
        <p:txBody>
          <a:bodyPr wrap="none">
            <a:spAutoFit/>
          </a:bodyPr>
          <a:lstStyle/>
          <a:p>
            <a:r>
              <a:rPr lang="es-CO" sz="2400" dirty="0" smtClean="0">
                <a:solidFill>
                  <a:srgbClr val="FF0000"/>
                </a:solidFill>
              </a:rPr>
              <a:t>3. Espaciado</a:t>
            </a:r>
            <a:endParaRPr lang="es-CO" sz="2400" dirty="0">
              <a:solidFill>
                <a:srgbClr val="FF0000"/>
              </a:solidFill>
            </a:endParaRPr>
          </a:p>
        </p:txBody>
      </p:sp>
      <p:sp>
        <p:nvSpPr>
          <p:cNvPr id="2" name="Rectángulo 1"/>
          <p:cNvSpPr/>
          <p:nvPr/>
        </p:nvSpPr>
        <p:spPr>
          <a:xfrm>
            <a:off x="1200150" y="2273886"/>
            <a:ext cx="6096000" cy="923330"/>
          </a:xfrm>
          <a:prstGeom prst="rect">
            <a:avLst/>
          </a:prstGeom>
        </p:spPr>
        <p:txBody>
          <a:bodyPr>
            <a:spAutoFit/>
          </a:bodyPr>
          <a:lstStyle/>
          <a:p>
            <a:r>
              <a:rPr lang="es-CO" dirty="0"/>
              <a:t>No coloque espacios alrededor del código entre paréntesis o corchetes (a menos que haya una coma, en cuyo caso consulte más arriba).</a:t>
            </a:r>
          </a:p>
        </p:txBody>
      </p:sp>
      <p:pic>
        <p:nvPicPr>
          <p:cNvPr id="8" name="Imagen 7"/>
          <p:cNvPicPr>
            <a:picLocks noChangeAspect="1"/>
          </p:cNvPicPr>
          <p:nvPr/>
        </p:nvPicPr>
        <p:blipFill>
          <a:blip r:embed="rId2"/>
          <a:stretch>
            <a:fillRect/>
          </a:stretch>
        </p:blipFill>
        <p:spPr>
          <a:xfrm>
            <a:off x="4476750" y="3243323"/>
            <a:ext cx="5276850" cy="2466975"/>
          </a:xfrm>
          <a:prstGeom prst="rect">
            <a:avLst/>
          </a:prstGeom>
        </p:spPr>
      </p:pic>
    </p:spTree>
    <p:extLst>
      <p:ext uri="{BB962C8B-B14F-4D97-AF65-F5344CB8AC3E}">
        <p14:creationId xmlns:p14="http://schemas.microsoft.com/office/powerpoint/2010/main" val="10752648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444559" y="217512"/>
            <a:ext cx="5963299" cy="369332"/>
          </a:xfrm>
          <a:prstGeom prst="rect">
            <a:avLst/>
          </a:prstGeom>
        </p:spPr>
        <p:txBody>
          <a:bodyPr wrap="none">
            <a:spAutoFit/>
          </a:bodyPr>
          <a:lstStyle/>
          <a:p>
            <a:r>
              <a:rPr lang="es-CO" b="1" dirty="0" smtClean="0">
                <a:solidFill>
                  <a:srgbClr val="00B050"/>
                </a:solidFill>
              </a:rPr>
              <a:t>NORMAS DE ESTILO PARA LA CODIFICACIÓN EN R </a:t>
            </a:r>
            <a:r>
              <a:rPr lang="es-CO" b="1" dirty="0">
                <a:solidFill>
                  <a:srgbClr val="00B050"/>
                </a:solidFill>
              </a:rPr>
              <a:t>– </a:t>
            </a:r>
            <a:r>
              <a:rPr lang="es-CO" b="1" dirty="0" smtClean="0">
                <a:solidFill>
                  <a:srgbClr val="00B050"/>
                </a:solidFill>
              </a:rPr>
              <a:t>SINTAXIS</a:t>
            </a:r>
            <a:endParaRPr lang="es-CO" dirty="0"/>
          </a:p>
        </p:txBody>
      </p:sp>
      <p:sp>
        <p:nvSpPr>
          <p:cNvPr id="9" name="Rectángulo 8"/>
          <p:cNvSpPr/>
          <p:nvPr/>
        </p:nvSpPr>
        <p:spPr>
          <a:xfrm>
            <a:off x="681868" y="6311384"/>
            <a:ext cx="2744341" cy="276999"/>
          </a:xfrm>
          <a:prstGeom prst="rect">
            <a:avLst/>
          </a:prstGeom>
        </p:spPr>
        <p:txBody>
          <a:bodyPr wrap="none">
            <a:spAutoFit/>
          </a:bodyPr>
          <a:lstStyle/>
          <a:p>
            <a:r>
              <a:rPr lang="es-CO" sz="1200" dirty="0" smtClean="0"/>
              <a:t>Fuente: http</a:t>
            </a:r>
            <a:r>
              <a:rPr lang="es-CO" sz="1200" dirty="0"/>
              <a:t>://adv-r.had.co.nz/Style.html</a:t>
            </a:r>
          </a:p>
        </p:txBody>
      </p:sp>
      <p:sp>
        <p:nvSpPr>
          <p:cNvPr id="13" name="Rectángulo 12"/>
          <p:cNvSpPr/>
          <p:nvPr/>
        </p:nvSpPr>
        <p:spPr>
          <a:xfrm>
            <a:off x="762000" y="1139547"/>
            <a:ext cx="2012218" cy="461665"/>
          </a:xfrm>
          <a:prstGeom prst="rect">
            <a:avLst/>
          </a:prstGeom>
        </p:spPr>
        <p:txBody>
          <a:bodyPr wrap="none">
            <a:spAutoFit/>
          </a:bodyPr>
          <a:lstStyle/>
          <a:p>
            <a:r>
              <a:rPr lang="es-CO" sz="2400" dirty="0">
                <a:solidFill>
                  <a:srgbClr val="FF0000"/>
                </a:solidFill>
              </a:rPr>
              <a:t>4</a:t>
            </a:r>
            <a:r>
              <a:rPr lang="es-CO" sz="2400" dirty="0" smtClean="0">
                <a:solidFill>
                  <a:srgbClr val="FF0000"/>
                </a:solidFill>
              </a:rPr>
              <a:t>. </a:t>
            </a:r>
            <a:r>
              <a:rPr lang="es-CO" sz="2400" dirty="0" err="1">
                <a:solidFill>
                  <a:srgbClr val="FF0000"/>
                </a:solidFill>
              </a:rPr>
              <a:t>Curly</a:t>
            </a:r>
            <a:r>
              <a:rPr lang="es-CO" sz="2400" dirty="0">
                <a:solidFill>
                  <a:srgbClr val="FF0000"/>
                </a:solidFill>
              </a:rPr>
              <a:t> </a:t>
            </a:r>
            <a:r>
              <a:rPr lang="es-CO" sz="2400" dirty="0" err="1">
                <a:solidFill>
                  <a:srgbClr val="FF0000"/>
                </a:solidFill>
              </a:rPr>
              <a:t>braces</a:t>
            </a:r>
            <a:endParaRPr lang="es-CO" sz="2400" dirty="0">
              <a:solidFill>
                <a:srgbClr val="FF0000"/>
              </a:solidFill>
            </a:endParaRPr>
          </a:p>
        </p:txBody>
      </p:sp>
      <p:sp>
        <p:nvSpPr>
          <p:cNvPr id="2" name="Rectángulo 1"/>
          <p:cNvSpPr/>
          <p:nvPr/>
        </p:nvSpPr>
        <p:spPr>
          <a:xfrm>
            <a:off x="762000" y="1861870"/>
            <a:ext cx="4924425" cy="1754326"/>
          </a:xfrm>
          <a:prstGeom prst="rect">
            <a:avLst/>
          </a:prstGeom>
        </p:spPr>
        <p:txBody>
          <a:bodyPr wrap="square">
            <a:spAutoFit/>
          </a:bodyPr>
          <a:lstStyle/>
          <a:p>
            <a:pPr algn="just"/>
            <a:r>
              <a:rPr lang="es-CO" dirty="0"/>
              <a:t>Una llave de apertura nunca debe ir en su propia línea y siempre debe ir seguida de una nueva línea. Una llave de cierre siempre debe ir en su propia línea, a menos que vaya seguida de otra.</a:t>
            </a:r>
          </a:p>
          <a:p>
            <a:endParaRPr lang="es-CO" dirty="0"/>
          </a:p>
          <a:p>
            <a:r>
              <a:rPr lang="es-CO" dirty="0"/>
              <a:t>Siempre sangra el código dentro de llaves.</a:t>
            </a:r>
          </a:p>
        </p:txBody>
      </p:sp>
      <p:pic>
        <p:nvPicPr>
          <p:cNvPr id="3" name="Imagen 2"/>
          <p:cNvPicPr>
            <a:picLocks noChangeAspect="1"/>
          </p:cNvPicPr>
          <p:nvPr/>
        </p:nvPicPr>
        <p:blipFill>
          <a:blip r:embed="rId2"/>
          <a:stretch>
            <a:fillRect/>
          </a:stretch>
        </p:blipFill>
        <p:spPr>
          <a:xfrm>
            <a:off x="7672386" y="402178"/>
            <a:ext cx="3852863" cy="6207383"/>
          </a:xfrm>
          <a:prstGeom prst="rect">
            <a:avLst/>
          </a:prstGeom>
        </p:spPr>
      </p:pic>
      <p:pic>
        <p:nvPicPr>
          <p:cNvPr id="5" name="Imagen 4"/>
          <p:cNvPicPr>
            <a:picLocks noChangeAspect="1"/>
          </p:cNvPicPr>
          <p:nvPr/>
        </p:nvPicPr>
        <p:blipFill>
          <a:blip r:embed="rId3"/>
          <a:stretch>
            <a:fillRect/>
          </a:stretch>
        </p:blipFill>
        <p:spPr>
          <a:xfrm>
            <a:off x="800100" y="5573476"/>
            <a:ext cx="4886325" cy="552450"/>
          </a:xfrm>
          <a:prstGeom prst="rect">
            <a:avLst/>
          </a:prstGeom>
        </p:spPr>
      </p:pic>
      <p:sp>
        <p:nvSpPr>
          <p:cNvPr id="6" name="Flecha derecha 5"/>
          <p:cNvSpPr/>
          <p:nvPr/>
        </p:nvSpPr>
        <p:spPr>
          <a:xfrm>
            <a:off x="5981700" y="2514600"/>
            <a:ext cx="981075" cy="571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p:cNvSpPr/>
          <p:nvPr/>
        </p:nvSpPr>
        <p:spPr>
          <a:xfrm>
            <a:off x="681868" y="4373127"/>
            <a:ext cx="6404317" cy="369332"/>
          </a:xfrm>
          <a:prstGeom prst="rect">
            <a:avLst/>
          </a:prstGeom>
        </p:spPr>
        <p:txBody>
          <a:bodyPr wrap="none">
            <a:spAutoFit/>
          </a:bodyPr>
          <a:lstStyle/>
          <a:p>
            <a:r>
              <a:rPr lang="es-CO" dirty="0">
                <a:solidFill>
                  <a:srgbClr val="333333"/>
                </a:solidFill>
                <a:latin typeface="Helvetica Neue"/>
              </a:rPr>
              <a:t>Está bien dejar declaraciones muy breves en la misma línea:</a:t>
            </a:r>
            <a:endParaRPr lang="es-CO" dirty="0"/>
          </a:p>
        </p:txBody>
      </p:sp>
      <p:sp>
        <p:nvSpPr>
          <p:cNvPr id="8" name="Flecha abajo 7"/>
          <p:cNvSpPr/>
          <p:nvPr/>
        </p:nvSpPr>
        <p:spPr>
          <a:xfrm>
            <a:off x="3193483" y="4908867"/>
            <a:ext cx="465449" cy="4791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4843858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838200" y="624959"/>
            <a:ext cx="5963299" cy="369332"/>
          </a:xfrm>
          <a:prstGeom prst="rect">
            <a:avLst/>
          </a:prstGeom>
        </p:spPr>
        <p:txBody>
          <a:bodyPr wrap="none">
            <a:spAutoFit/>
          </a:bodyPr>
          <a:lstStyle/>
          <a:p>
            <a:r>
              <a:rPr lang="es-CO" b="1" dirty="0" smtClean="0">
                <a:solidFill>
                  <a:srgbClr val="00B050"/>
                </a:solidFill>
              </a:rPr>
              <a:t>NORMAS DE ESTILO PARA LA CODIFICACIÓN EN R </a:t>
            </a:r>
            <a:r>
              <a:rPr lang="es-CO" b="1" dirty="0">
                <a:solidFill>
                  <a:srgbClr val="00B050"/>
                </a:solidFill>
              </a:rPr>
              <a:t>– </a:t>
            </a:r>
            <a:r>
              <a:rPr lang="es-CO" b="1" dirty="0" smtClean="0">
                <a:solidFill>
                  <a:srgbClr val="00B050"/>
                </a:solidFill>
              </a:rPr>
              <a:t>SINTAXIS</a:t>
            </a:r>
            <a:endParaRPr lang="es-CO" dirty="0"/>
          </a:p>
        </p:txBody>
      </p:sp>
      <p:sp>
        <p:nvSpPr>
          <p:cNvPr id="9" name="Rectángulo 8"/>
          <p:cNvSpPr/>
          <p:nvPr/>
        </p:nvSpPr>
        <p:spPr>
          <a:xfrm>
            <a:off x="681868" y="6311384"/>
            <a:ext cx="2744341" cy="276999"/>
          </a:xfrm>
          <a:prstGeom prst="rect">
            <a:avLst/>
          </a:prstGeom>
        </p:spPr>
        <p:txBody>
          <a:bodyPr wrap="none">
            <a:spAutoFit/>
          </a:bodyPr>
          <a:lstStyle/>
          <a:p>
            <a:r>
              <a:rPr lang="es-CO" sz="1200" dirty="0" smtClean="0"/>
              <a:t>Fuente: http</a:t>
            </a:r>
            <a:r>
              <a:rPr lang="es-CO" sz="1200" dirty="0"/>
              <a:t>://adv-r.had.co.nz/Style.html</a:t>
            </a:r>
          </a:p>
        </p:txBody>
      </p:sp>
      <p:sp>
        <p:nvSpPr>
          <p:cNvPr id="13" name="Rectángulo 12"/>
          <p:cNvSpPr/>
          <p:nvPr/>
        </p:nvSpPr>
        <p:spPr>
          <a:xfrm>
            <a:off x="961451" y="1536160"/>
            <a:ext cx="2759089" cy="461665"/>
          </a:xfrm>
          <a:prstGeom prst="rect">
            <a:avLst/>
          </a:prstGeom>
        </p:spPr>
        <p:txBody>
          <a:bodyPr wrap="none">
            <a:spAutoFit/>
          </a:bodyPr>
          <a:lstStyle/>
          <a:p>
            <a:r>
              <a:rPr lang="es-CO" sz="2400" dirty="0" smtClean="0">
                <a:solidFill>
                  <a:srgbClr val="FF0000"/>
                </a:solidFill>
              </a:rPr>
              <a:t>5. Longitud de líneas</a:t>
            </a:r>
            <a:endParaRPr lang="es-CO" sz="2400" dirty="0">
              <a:solidFill>
                <a:srgbClr val="FF0000"/>
              </a:solidFill>
            </a:endParaRPr>
          </a:p>
        </p:txBody>
      </p:sp>
      <p:sp>
        <p:nvSpPr>
          <p:cNvPr id="3" name="Rectángulo 2"/>
          <p:cNvSpPr/>
          <p:nvPr/>
        </p:nvSpPr>
        <p:spPr>
          <a:xfrm>
            <a:off x="1104900" y="2489351"/>
            <a:ext cx="9182100" cy="1323439"/>
          </a:xfrm>
          <a:prstGeom prst="rect">
            <a:avLst/>
          </a:prstGeom>
        </p:spPr>
        <p:txBody>
          <a:bodyPr wrap="square">
            <a:spAutoFit/>
          </a:bodyPr>
          <a:lstStyle/>
          <a:p>
            <a:pPr algn="just"/>
            <a:r>
              <a:rPr lang="es-CO" sz="2000" dirty="0"/>
              <a:t>Esfuércese por limitar su código a 80 caracteres por línea. Esto encaja cómodamente en una página impresa con una fuente de tamaño razonable. Si se está quedando sin espacio, esta es una buena indicación de que debe encapsular parte del trabajo en una función separada.</a:t>
            </a:r>
          </a:p>
        </p:txBody>
      </p:sp>
    </p:spTree>
    <p:extLst>
      <p:ext uri="{BB962C8B-B14F-4D97-AF65-F5344CB8AC3E}">
        <p14:creationId xmlns:p14="http://schemas.microsoft.com/office/powerpoint/2010/main" val="23829516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838200" y="624959"/>
            <a:ext cx="5963299" cy="369332"/>
          </a:xfrm>
          <a:prstGeom prst="rect">
            <a:avLst/>
          </a:prstGeom>
        </p:spPr>
        <p:txBody>
          <a:bodyPr wrap="none">
            <a:spAutoFit/>
          </a:bodyPr>
          <a:lstStyle/>
          <a:p>
            <a:r>
              <a:rPr lang="es-CO" b="1" dirty="0" smtClean="0">
                <a:solidFill>
                  <a:srgbClr val="00B050"/>
                </a:solidFill>
              </a:rPr>
              <a:t>NORMAS DE ESTILO PARA LA CODIFICACIÓN EN R </a:t>
            </a:r>
            <a:r>
              <a:rPr lang="es-CO" b="1" dirty="0">
                <a:solidFill>
                  <a:srgbClr val="00B050"/>
                </a:solidFill>
              </a:rPr>
              <a:t>– </a:t>
            </a:r>
            <a:r>
              <a:rPr lang="es-CO" b="1" dirty="0" smtClean="0">
                <a:solidFill>
                  <a:srgbClr val="00B050"/>
                </a:solidFill>
              </a:rPr>
              <a:t>SINTAXIS</a:t>
            </a:r>
            <a:endParaRPr lang="es-CO" dirty="0"/>
          </a:p>
        </p:txBody>
      </p:sp>
      <p:sp>
        <p:nvSpPr>
          <p:cNvPr id="9" name="Rectángulo 8"/>
          <p:cNvSpPr/>
          <p:nvPr/>
        </p:nvSpPr>
        <p:spPr>
          <a:xfrm>
            <a:off x="681868" y="6311384"/>
            <a:ext cx="2744341" cy="276999"/>
          </a:xfrm>
          <a:prstGeom prst="rect">
            <a:avLst/>
          </a:prstGeom>
        </p:spPr>
        <p:txBody>
          <a:bodyPr wrap="none">
            <a:spAutoFit/>
          </a:bodyPr>
          <a:lstStyle/>
          <a:p>
            <a:r>
              <a:rPr lang="es-CO" sz="1200" dirty="0" smtClean="0"/>
              <a:t>Fuente: http</a:t>
            </a:r>
            <a:r>
              <a:rPr lang="es-CO" sz="1200" dirty="0"/>
              <a:t>://adv-r.had.co.nz/Style.html</a:t>
            </a:r>
          </a:p>
        </p:txBody>
      </p:sp>
      <p:sp>
        <p:nvSpPr>
          <p:cNvPr id="13" name="Rectángulo 12"/>
          <p:cNvSpPr/>
          <p:nvPr/>
        </p:nvSpPr>
        <p:spPr>
          <a:xfrm>
            <a:off x="838200" y="1299344"/>
            <a:ext cx="1406154" cy="461665"/>
          </a:xfrm>
          <a:prstGeom prst="rect">
            <a:avLst/>
          </a:prstGeom>
        </p:spPr>
        <p:txBody>
          <a:bodyPr wrap="none">
            <a:spAutoFit/>
          </a:bodyPr>
          <a:lstStyle/>
          <a:p>
            <a:r>
              <a:rPr lang="es-CO" sz="2400" dirty="0">
                <a:solidFill>
                  <a:srgbClr val="FF0000"/>
                </a:solidFill>
              </a:rPr>
              <a:t>6</a:t>
            </a:r>
            <a:r>
              <a:rPr lang="es-CO" sz="2400" dirty="0" smtClean="0">
                <a:solidFill>
                  <a:srgbClr val="FF0000"/>
                </a:solidFill>
              </a:rPr>
              <a:t>. Sangría</a:t>
            </a:r>
            <a:endParaRPr lang="es-CO" sz="2400" dirty="0">
              <a:solidFill>
                <a:srgbClr val="FF0000"/>
              </a:solidFill>
            </a:endParaRPr>
          </a:p>
        </p:txBody>
      </p:sp>
      <p:sp>
        <p:nvSpPr>
          <p:cNvPr id="2" name="Rectángulo 1"/>
          <p:cNvSpPr/>
          <p:nvPr/>
        </p:nvSpPr>
        <p:spPr>
          <a:xfrm>
            <a:off x="1504949" y="2066062"/>
            <a:ext cx="7981951" cy="2308324"/>
          </a:xfrm>
          <a:prstGeom prst="rect">
            <a:avLst/>
          </a:prstGeom>
        </p:spPr>
        <p:txBody>
          <a:bodyPr wrap="square">
            <a:spAutoFit/>
          </a:bodyPr>
          <a:lstStyle/>
          <a:p>
            <a:pPr algn="just"/>
            <a:r>
              <a:rPr lang="es-CO" sz="2400" dirty="0"/>
              <a:t>Al sangrar su código, use dos espacios. Nunca use pestañas ni mezcle pestañas y espacios.</a:t>
            </a:r>
          </a:p>
          <a:p>
            <a:pPr algn="just"/>
            <a:endParaRPr lang="es-CO" sz="2400" dirty="0"/>
          </a:p>
          <a:p>
            <a:pPr algn="just"/>
            <a:r>
              <a:rPr lang="es-CO" sz="2400" dirty="0"/>
              <a:t>La única excepción es si la definición de una función se ejecuta en varias líneas. En ese caso, sangra la segunda línea donde comienza la definición:</a:t>
            </a:r>
          </a:p>
        </p:txBody>
      </p:sp>
      <p:pic>
        <p:nvPicPr>
          <p:cNvPr id="3" name="Imagen 2"/>
          <p:cNvPicPr>
            <a:picLocks noChangeAspect="1"/>
          </p:cNvPicPr>
          <p:nvPr/>
        </p:nvPicPr>
        <p:blipFill>
          <a:blip r:embed="rId2"/>
          <a:stretch>
            <a:fillRect/>
          </a:stretch>
        </p:blipFill>
        <p:spPr>
          <a:xfrm>
            <a:off x="4024312" y="4479161"/>
            <a:ext cx="7343775" cy="1590675"/>
          </a:xfrm>
          <a:prstGeom prst="rect">
            <a:avLst/>
          </a:prstGeom>
        </p:spPr>
      </p:pic>
    </p:spTree>
    <p:extLst>
      <p:ext uri="{BB962C8B-B14F-4D97-AF65-F5344CB8AC3E}">
        <p14:creationId xmlns:p14="http://schemas.microsoft.com/office/powerpoint/2010/main" val="35567995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838200" y="624959"/>
            <a:ext cx="5963299" cy="369332"/>
          </a:xfrm>
          <a:prstGeom prst="rect">
            <a:avLst/>
          </a:prstGeom>
        </p:spPr>
        <p:txBody>
          <a:bodyPr wrap="none">
            <a:spAutoFit/>
          </a:bodyPr>
          <a:lstStyle/>
          <a:p>
            <a:r>
              <a:rPr lang="es-CO" b="1" dirty="0" smtClean="0">
                <a:solidFill>
                  <a:srgbClr val="00B050"/>
                </a:solidFill>
              </a:rPr>
              <a:t>NORMAS DE ESTILO PARA LA CODIFICACIÓN EN R </a:t>
            </a:r>
            <a:r>
              <a:rPr lang="es-CO" b="1" dirty="0">
                <a:solidFill>
                  <a:srgbClr val="00B050"/>
                </a:solidFill>
              </a:rPr>
              <a:t>– </a:t>
            </a:r>
            <a:r>
              <a:rPr lang="es-CO" b="1" dirty="0" smtClean="0">
                <a:solidFill>
                  <a:srgbClr val="00B050"/>
                </a:solidFill>
              </a:rPr>
              <a:t>SINTAXIS</a:t>
            </a:r>
            <a:endParaRPr lang="es-CO" dirty="0"/>
          </a:p>
        </p:txBody>
      </p:sp>
      <p:sp>
        <p:nvSpPr>
          <p:cNvPr id="9" name="Rectángulo 8"/>
          <p:cNvSpPr/>
          <p:nvPr/>
        </p:nvSpPr>
        <p:spPr>
          <a:xfrm>
            <a:off x="681868" y="6311384"/>
            <a:ext cx="2744341" cy="276999"/>
          </a:xfrm>
          <a:prstGeom prst="rect">
            <a:avLst/>
          </a:prstGeom>
        </p:spPr>
        <p:txBody>
          <a:bodyPr wrap="none">
            <a:spAutoFit/>
          </a:bodyPr>
          <a:lstStyle/>
          <a:p>
            <a:r>
              <a:rPr lang="es-CO" sz="1200" dirty="0" smtClean="0"/>
              <a:t>Fuente: http</a:t>
            </a:r>
            <a:r>
              <a:rPr lang="es-CO" sz="1200" dirty="0"/>
              <a:t>://adv-r.had.co.nz/Style.html</a:t>
            </a:r>
          </a:p>
        </p:txBody>
      </p:sp>
      <p:sp>
        <p:nvSpPr>
          <p:cNvPr id="13" name="Rectángulo 12"/>
          <p:cNvSpPr/>
          <p:nvPr/>
        </p:nvSpPr>
        <p:spPr>
          <a:xfrm>
            <a:off x="961451" y="1536160"/>
            <a:ext cx="1802096" cy="461665"/>
          </a:xfrm>
          <a:prstGeom prst="rect">
            <a:avLst/>
          </a:prstGeom>
        </p:spPr>
        <p:txBody>
          <a:bodyPr wrap="none">
            <a:spAutoFit/>
          </a:bodyPr>
          <a:lstStyle/>
          <a:p>
            <a:r>
              <a:rPr lang="es-CO" sz="2400" dirty="0" smtClean="0">
                <a:solidFill>
                  <a:srgbClr val="FF0000"/>
                </a:solidFill>
              </a:rPr>
              <a:t>7. asignación</a:t>
            </a:r>
            <a:endParaRPr lang="es-CO" sz="2400" dirty="0">
              <a:solidFill>
                <a:srgbClr val="FF0000"/>
              </a:solidFill>
            </a:endParaRPr>
          </a:p>
        </p:txBody>
      </p:sp>
      <p:sp>
        <p:nvSpPr>
          <p:cNvPr id="3" name="Rectángulo 2"/>
          <p:cNvSpPr/>
          <p:nvPr/>
        </p:nvSpPr>
        <p:spPr>
          <a:xfrm>
            <a:off x="1249460" y="2444234"/>
            <a:ext cx="4442370" cy="461665"/>
          </a:xfrm>
          <a:prstGeom prst="rect">
            <a:avLst/>
          </a:prstGeom>
        </p:spPr>
        <p:txBody>
          <a:bodyPr wrap="none">
            <a:spAutoFit/>
          </a:bodyPr>
          <a:lstStyle/>
          <a:p>
            <a:r>
              <a:rPr lang="es-CO" sz="2400" dirty="0"/>
              <a:t>Utilice &lt;-, no =, para la asignación.</a:t>
            </a:r>
          </a:p>
        </p:txBody>
      </p:sp>
      <p:pic>
        <p:nvPicPr>
          <p:cNvPr id="5" name="Imagen 4"/>
          <p:cNvPicPr>
            <a:picLocks noChangeAspect="1"/>
          </p:cNvPicPr>
          <p:nvPr/>
        </p:nvPicPr>
        <p:blipFill>
          <a:blip r:embed="rId2"/>
          <a:stretch>
            <a:fillRect/>
          </a:stretch>
        </p:blipFill>
        <p:spPr>
          <a:xfrm>
            <a:off x="2381249" y="3746242"/>
            <a:ext cx="3381375" cy="1561608"/>
          </a:xfrm>
          <a:prstGeom prst="rect">
            <a:avLst/>
          </a:prstGeom>
        </p:spPr>
      </p:pic>
    </p:spTree>
    <p:extLst>
      <p:ext uri="{BB962C8B-B14F-4D97-AF65-F5344CB8AC3E}">
        <p14:creationId xmlns:p14="http://schemas.microsoft.com/office/powerpoint/2010/main" val="32968165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838200" y="624959"/>
            <a:ext cx="6629379" cy="369332"/>
          </a:xfrm>
          <a:prstGeom prst="rect">
            <a:avLst/>
          </a:prstGeom>
        </p:spPr>
        <p:txBody>
          <a:bodyPr wrap="none">
            <a:spAutoFit/>
          </a:bodyPr>
          <a:lstStyle/>
          <a:p>
            <a:r>
              <a:rPr lang="es-CO" b="1" dirty="0" smtClean="0">
                <a:solidFill>
                  <a:srgbClr val="00B050"/>
                </a:solidFill>
              </a:rPr>
              <a:t>NORMAS DE ESTILO PARA LA CODIFICACIÓN EN R </a:t>
            </a:r>
            <a:r>
              <a:rPr lang="es-CO" b="1" dirty="0">
                <a:solidFill>
                  <a:srgbClr val="00B050"/>
                </a:solidFill>
              </a:rPr>
              <a:t>– </a:t>
            </a:r>
            <a:r>
              <a:rPr lang="es-CO" b="1" dirty="0" smtClean="0">
                <a:solidFill>
                  <a:srgbClr val="00B050"/>
                </a:solidFill>
              </a:rPr>
              <a:t>ORGANIZACIÓN</a:t>
            </a:r>
            <a:endParaRPr lang="es-CO" dirty="0"/>
          </a:p>
        </p:txBody>
      </p:sp>
      <p:sp>
        <p:nvSpPr>
          <p:cNvPr id="9" name="Rectángulo 8"/>
          <p:cNvSpPr/>
          <p:nvPr/>
        </p:nvSpPr>
        <p:spPr>
          <a:xfrm>
            <a:off x="681868" y="6311384"/>
            <a:ext cx="2744341" cy="276999"/>
          </a:xfrm>
          <a:prstGeom prst="rect">
            <a:avLst/>
          </a:prstGeom>
        </p:spPr>
        <p:txBody>
          <a:bodyPr wrap="none">
            <a:spAutoFit/>
          </a:bodyPr>
          <a:lstStyle/>
          <a:p>
            <a:r>
              <a:rPr lang="es-CO" sz="1200" dirty="0" smtClean="0"/>
              <a:t>Fuente: http</a:t>
            </a:r>
            <a:r>
              <a:rPr lang="es-CO" sz="1200" dirty="0"/>
              <a:t>://adv-r.had.co.nz/Style.html</a:t>
            </a:r>
          </a:p>
        </p:txBody>
      </p:sp>
      <p:sp>
        <p:nvSpPr>
          <p:cNvPr id="13" name="Rectángulo 12"/>
          <p:cNvSpPr/>
          <p:nvPr/>
        </p:nvSpPr>
        <p:spPr>
          <a:xfrm>
            <a:off x="961451" y="1536160"/>
            <a:ext cx="3321358" cy="461665"/>
          </a:xfrm>
          <a:prstGeom prst="rect">
            <a:avLst/>
          </a:prstGeom>
        </p:spPr>
        <p:txBody>
          <a:bodyPr wrap="none">
            <a:spAutoFit/>
          </a:bodyPr>
          <a:lstStyle/>
          <a:p>
            <a:r>
              <a:rPr lang="es-CO" sz="2400" dirty="0">
                <a:solidFill>
                  <a:srgbClr val="FF0000"/>
                </a:solidFill>
              </a:rPr>
              <a:t>8</a:t>
            </a:r>
            <a:r>
              <a:rPr lang="es-CO" sz="2400" dirty="0" smtClean="0">
                <a:solidFill>
                  <a:srgbClr val="FF0000"/>
                </a:solidFill>
              </a:rPr>
              <a:t>. </a:t>
            </a:r>
            <a:r>
              <a:rPr lang="es-CO" sz="2400" dirty="0">
                <a:solidFill>
                  <a:srgbClr val="FF0000"/>
                </a:solidFill>
              </a:rPr>
              <a:t>Pautas de comentarios</a:t>
            </a:r>
            <a:endParaRPr lang="es-CO" sz="2400" dirty="0">
              <a:solidFill>
                <a:srgbClr val="FF0000"/>
              </a:solidFill>
            </a:endParaRPr>
          </a:p>
        </p:txBody>
      </p:sp>
      <p:sp>
        <p:nvSpPr>
          <p:cNvPr id="6" name="Rectángulo 5"/>
          <p:cNvSpPr/>
          <p:nvPr/>
        </p:nvSpPr>
        <p:spPr>
          <a:xfrm>
            <a:off x="961451" y="2273907"/>
            <a:ext cx="8173024" cy="1477328"/>
          </a:xfrm>
          <a:prstGeom prst="rect">
            <a:avLst/>
          </a:prstGeom>
        </p:spPr>
        <p:txBody>
          <a:bodyPr wrap="square">
            <a:spAutoFit/>
          </a:bodyPr>
          <a:lstStyle/>
          <a:p>
            <a:r>
              <a:rPr lang="es-CO" dirty="0"/>
              <a:t>Comenta tu código. Cada línea de un comentario debe comenzar con el símbolo de comentario y un solo espacio: #. Los comentarios deben explicar el </a:t>
            </a:r>
            <a:r>
              <a:rPr lang="es-CO" dirty="0">
                <a:solidFill>
                  <a:srgbClr val="FF0000"/>
                </a:solidFill>
              </a:rPr>
              <a:t>por qué</a:t>
            </a:r>
            <a:r>
              <a:rPr lang="es-CO" dirty="0"/>
              <a:t>, no el </a:t>
            </a:r>
            <a:r>
              <a:rPr lang="es-CO" dirty="0">
                <a:solidFill>
                  <a:srgbClr val="FF0000"/>
                </a:solidFill>
              </a:rPr>
              <a:t>qué</a:t>
            </a:r>
            <a:r>
              <a:rPr lang="es-CO" dirty="0"/>
              <a:t>.</a:t>
            </a:r>
          </a:p>
          <a:p>
            <a:endParaRPr lang="es-CO" dirty="0"/>
          </a:p>
          <a:p>
            <a:r>
              <a:rPr lang="es-CO" dirty="0"/>
              <a:t>Use líneas comentadas de - y = para dividir su archivo en partes fácilmente legibles.</a:t>
            </a:r>
          </a:p>
        </p:txBody>
      </p:sp>
      <p:pic>
        <p:nvPicPr>
          <p:cNvPr id="7" name="Imagen 6"/>
          <p:cNvPicPr>
            <a:picLocks noChangeAspect="1"/>
          </p:cNvPicPr>
          <p:nvPr/>
        </p:nvPicPr>
        <p:blipFill>
          <a:blip r:embed="rId2"/>
          <a:stretch>
            <a:fillRect/>
          </a:stretch>
        </p:blipFill>
        <p:spPr>
          <a:xfrm>
            <a:off x="1216408" y="4404768"/>
            <a:ext cx="4631941" cy="1162050"/>
          </a:xfrm>
          <a:prstGeom prst="rect">
            <a:avLst/>
          </a:prstGeom>
        </p:spPr>
      </p:pic>
    </p:spTree>
    <p:extLst>
      <p:ext uri="{BB962C8B-B14F-4D97-AF65-F5344CB8AC3E}">
        <p14:creationId xmlns:p14="http://schemas.microsoft.com/office/powerpoint/2010/main" val="4265704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1"/>
          <p:cNvSpPr txBox="1">
            <a:spLocks/>
          </p:cNvSpPr>
          <p:nvPr/>
        </p:nvSpPr>
        <p:spPr>
          <a:xfrm>
            <a:off x="1955322" y="1831125"/>
            <a:ext cx="798488" cy="37424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s-ES" sz="4000" dirty="0">
              <a:solidFill>
                <a:srgbClr val="19937C"/>
              </a:solidFill>
              <a:latin typeface="Ancizar Sans Extrabold"/>
              <a:cs typeface="Ancizar Sans Extrabold"/>
            </a:endParaRPr>
          </a:p>
        </p:txBody>
      </p:sp>
      <p:pic>
        <p:nvPicPr>
          <p:cNvPr id="1026"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43576" y="6550223"/>
            <a:ext cx="1473609" cy="307777"/>
          </a:xfrm>
          <a:prstGeom prst="rect">
            <a:avLst/>
          </a:prstGeom>
        </p:spPr>
        <p:txBody>
          <a:bodyPr wrap="none">
            <a:spAutoFit/>
          </a:bodyPr>
          <a:lstStyle/>
          <a:p>
            <a:r>
              <a:rPr lang="es-CO" sz="1400" dirty="0" smtClean="0">
                <a:solidFill>
                  <a:schemeClr val="bg1">
                    <a:lumMod val="65000"/>
                  </a:schemeClr>
                </a:solidFill>
                <a:effectLst>
                  <a:outerShdw blurRad="38100" dist="38100" dir="2700000" algn="tl">
                    <a:srgbClr val="000000">
                      <a:alpha val="43137"/>
                    </a:srgbClr>
                  </a:outerShdw>
                </a:effectLst>
              </a:rPr>
              <a:t>Primer curso de R</a:t>
            </a:r>
            <a:endParaRPr lang="es-CO" sz="1400" dirty="0">
              <a:solidFill>
                <a:schemeClr val="bg1">
                  <a:lumMod val="65000"/>
                </a:schemeClr>
              </a:solidFill>
              <a:effectLst>
                <a:outerShdw blurRad="38100" dist="38100" dir="2700000" algn="tl">
                  <a:srgbClr val="000000">
                    <a:alpha val="43137"/>
                  </a:srgbClr>
                </a:outerShdw>
              </a:effectLst>
            </a:endParaRPr>
          </a:p>
        </p:txBody>
      </p:sp>
      <p:sp>
        <p:nvSpPr>
          <p:cNvPr id="5" name="CuadroTexto 4"/>
          <p:cNvSpPr txBox="1"/>
          <p:nvPr/>
        </p:nvSpPr>
        <p:spPr>
          <a:xfrm>
            <a:off x="648393" y="551330"/>
            <a:ext cx="5511338" cy="369332"/>
          </a:xfrm>
          <a:prstGeom prst="rect">
            <a:avLst/>
          </a:prstGeom>
          <a:noFill/>
        </p:spPr>
        <p:txBody>
          <a:bodyPr wrap="square" rtlCol="0">
            <a:spAutoFit/>
          </a:bodyPr>
          <a:lstStyle/>
          <a:p>
            <a:r>
              <a:rPr lang="es-CO" b="1" dirty="0" smtClean="0"/>
              <a:t>EXPRESIONES LÓGICAS EN R</a:t>
            </a:r>
            <a:endParaRPr lang="es-CO" b="1" dirty="0"/>
          </a:p>
        </p:txBody>
      </p:sp>
      <p:sp>
        <p:nvSpPr>
          <p:cNvPr id="6" name="Rectángulo 5"/>
          <p:cNvSpPr/>
          <p:nvPr/>
        </p:nvSpPr>
        <p:spPr>
          <a:xfrm>
            <a:off x="979244" y="1057227"/>
            <a:ext cx="5641673" cy="369332"/>
          </a:xfrm>
          <a:prstGeom prst="rect">
            <a:avLst/>
          </a:prstGeom>
        </p:spPr>
        <p:txBody>
          <a:bodyPr wrap="none">
            <a:spAutoFit/>
          </a:bodyPr>
          <a:lstStyle/>
          <a:p>
            <a:r>
              <a:rPr lang="es-CO" b="1" dirty="0" smtClean="0">
                <a:solidFill>
                  <a:srgbClr val="00B050"/>
                </a:solidFill>
              </a:rPr>
              <a:t>EXPRESIONES LÓGICAS COMBINANDO OPERADORES EN R</a:t>
            </a:r>
            <a:endParaRPr lang="es-CO" b="1" dirty="0">
              <a:solidFill>
                <a:srgbClr val="FF0000"/>
              </a:solidFill>
            </a:endParaRPr>
          </a:p>
        </p:txBody>
      </p:sp>
      <p:pic>
        <p:nvPicPr>
          <p:cNvPr id="7" name="Imagen 6"/>
          <p:cNvPicPr>
            <a:picLocks noChangeAspect="1"/>
          </p:cNvPicPr>
          <p:nvPr/>
        </p:nvPicPr>
        <p:blipFill>
          <a:blip r:embed="rId3"/>
          <a:stretch>
            <a:fillRect/>
          </a:stretch>
        </p:blipFill>
        <p:spPr>
          <a:xfrm>
            <a:off x="247956" y="2609938"/>
            <a:ext cx="8258175" cy="3781338"/>
          </a:xfrm>
          <a:prstGeom prst="rect">
            <a:avLst/>
          </a:prstGeom>
        </p:spPr>
      </p:pic>
      <p:pic>
        <p:nvPicPr>
          <p:cNvPr id="11" name="Imagen 10"/>
          <p:cNvPicPr>
            <a:picLocks noChangeAspect="1"/>
          </p:cNvPicPr>
          <p:nvPr/>
        </p:nvPicPr>
        <p:blipFill>
          <a:blip r:embed="rId4"/>
          <a:stretch>
            <a:fillRect/>
          </a:stretch>
        </p:blipFill>
        <p:spPr>
          <a:xfrm>
            <a:off x="3564301" y="1426559"/>
            <a:ext cx="4041661" cy="1321528"/>
          </a:xfrm>
          <a:prstGeom prst="rect">
            <a:avLst/>
          </a:prstGeom>
        </p:spPr>
      </p:pic>
      <p:cxnSp>
        <p:nvCxnSpPr>
          <p:cNvPr id="10" name="Conector recto de flecha 9"/>
          <p:cNvCxnSpPr/>
          <p:nvPr/>
        </p:nvCxnSpPr>
        <p:spPr>
          <a:xfrm>
            <a:off x="9751332" y="3133849"/>
            <a:ext cx="0" cy="241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ángulo 11"/>
          <p:cNvSpPr/>
          <p:nvPr/>
        </p:nvSpPr>
        <p:spPr>
          <a:xfrm>
            <a:off x="8663054" y="3453786"/>
            <a:ext cx="2618024" cy="369332"/>
          </a:xfrm>
          <a:prstGeom prst="rect">
            <a:avLst/>
          </a:prstGeom>
        </p:spPr>
        <p:txBody>
          <a:bodyPr wrap="none">
            <a:spAutoFit/>
          </a:bodyPr>
          <a:lstStyle/>
          <a:p>
            <a:r>
              <a:rPr lang="es-CO" b="1" dirty="0" smtClean="0"/>
              <a:t>5 + 2  &gt;= 7  |  5*5  - 5 &lt; 20</a:t>
            </a:r>
            <a:endParaRPr lang="es-CO" dirty="0"/>
          </a:p>
        </p:txBody>
      </p:sp>
      <p:cxnSp>
        <p:nvCxnSpPr>
          <p:cNvPr id="13" name="Conector recto de flecha 12"/>
          <p:cNvCxnSpPr/>
          <p:nvPr/>
        </p:nvCxnSpPr>
        <p:spPr>
          <a:xfrm>
            <a:off x="9735209" y="3909704"/>
            <a:ext cx="0" cy="241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ángulo 13"/>
          <p:cNvSpPr/>
          <p:nvPr/>
        </p:nvSpPr>
        <p:spPr>
          <a:xfrm>
            <a:off x="8726742" y="4237359"/>
            <a:ext cx="2502608" cy="369332"/>
          </a:xfrm>
          <a:prstGeom prst="rect">
            <a:avLst/>
          </a:prstGeom>
        </p:spPr>
        <p:txBody>
          <a:bodyPr wrap="none">
            <a:spAutoFit/>
          </a:bodyPr>
          <a:lstStyle/>
          <a:p>
            <a:r>
              <a:rPr lang="es-CO" b="1" dirty="0" smtClean="0"/>
              <a:t>5 + 2  &gt;= 7  |  25  - 5 &lt; 20</a:t>
            </a:r>
            <a:endParaRPr lang="es-CO" dirty="0"/>
          </a:p>
        </p:txBody>
      </p:sp>
      <p:cxnSp>
        <p:nvCxnSpPr>
          <p:cNvPr id="15" name="Conector recto de flecha 14"/>
          <p:cNvCxnSpPr/>
          <p:nvPr/>
        </p:nvCxnSpPr>
        <p:spPr>
          <a:xfrm>
            <a:off x="9751332" y="4606691"/>
            <a:ext cx="0" cy="241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ángulo 15"/>
          <p:cNvSpPr/>
          <p:nvPr/>
        </p:nvSpPr>
        <p:spPr>
          <a:xfrm>
            <a:off x="8936893" y="4962102"/>
            <a:ext cx="1765227" cy="369332"/>
          </a:xfrm>
          <a:prstGeom prst="rect">
            <a:avLst/>
          </a:prstGeom>
        </p:spPr>
        <p:txBody>
          <a:bodyPr wrap="none">
            <a:spAutoFit/>
          </a:bodyPr>
          <a:lstStyle/>
          <a:p>
            <a:r>
              <a:rPr lang="es-CO" b="1" dirty="0" smtClean="0"/>
              <a:t>7 &gt;= 7  |  20 &lt; 20</a:t>
            </a:r>
            <a:endParaRPr lang="es-CO" dirty="0"/>
          </a:p>
        </p:txBody>
      </p:sp>
      <p:sp>
        <p:nvSpPr>
          <p:cNvPr id="17" name="Rectángulo 16"/>
          <p:cNvSpPr/>
          <p:nvPr/>
        </p:nvSpPr>
        <p:spPr>
          <a:xfrm>
            <a:off x="8968139" y="5683062"/>
            <a:ext cx="1510093" cy="369332"/>
          </a:xfrm>
          <a:prstGeom prst="rect">
            <a:avLst/>
          </a:prstGeom>
        </p:spPr>
        <p:txBody>
          <a:bodyPr wrap="none">
            <a:spAutoFit/>
          </a:bodyPr>
          <a:lstStyle/>
          <a:p>
            <a:r>
              <a:rPr lang="es-CO" b="1" dirty="0" smtClean="0"/>
              <a:t>TRUE |  FALSE</a:t>
            </a:r>
            <a:endParaRPr lang="es-CO" dirty="0"/>
          </a:p>
        </p:txBody>
      </p:sp>
      <p:sp>
        <p:nvSpPr>
          <p:cNvPr id="18" name="Rectángulo 17"/>
          <p:cNvSpPr/>
          <p:nvPr/>
        </p:nvSpPr>
        <p:spPr>
          <a:xfrm>
            <a:off x="9349604" y="6321391"/>
            <a:ext cx="691215" cy="369332"/>
          </a:xfrm>
          <a:prstGeom prst="rect">
            <a:avLst/>
          </a:prstGeom>
        </p:spPr>
        <p:txBody>
          <a:bodyPr wrap="none">
            <a:spAutoFit/>
          </a:bodyPr>
          <a:lstStyle/>
          <a:p>
            <a:r>
              <a:rPr lang="es-CO" b="1" dirty="0" smtClean="0">
                <a:solidFill>
                  <a:srgbClr val="FF0000"/>
                </a:solidFill>
              </a:rPr>
              <a:t>TRUE</a:t>
            </a:r>
            <a:endParaRPr lang="es-CO" dirty="0">
              <a:solidFill>
                <a:srgbClr val="FF0000"/>
              </a:solidFill>
            </a:endParaRPr>
          </a:p>
        </p:txBody>
      </p:sp>
      <p:cxnSp>
        <p:nvCxnSpPr>
          <p:cNvPr id="19" name="Conector recto de flecha 18"/>
          <p:cNvCxnSpPr/>
          <p:nvPr/>
        </p:nvCxnSpPr>
        <p:spPr>
          <a:xfrm>
            <a:off x="9695212" y="5373983"/>
            <a:ext cx="0" cy="241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p:cNvCxnSpPr/>
          <p:nvPr/>
        </p:nvCxnSpPr>
        <p:spPr>
          <a:xfrm>
            <a:off x="9692240" y="6080322"/>
            <a:ext cx="0" cy="241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ángulo 2"/>
          <p:cNvSpPr/>
          <p:nvPr/>
        </p:nvSpPr>
        <p:spPr>
          <a:xfrm>
            <a:off x="9158027" y="2585416"/>
            <a:ext cx="1257820" cy="44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Desarrollo</a:t>
            </a:r>
            <a:endParaRPr lang="es-CO" dirty="0"/>
          </a:p>
        </p:txBody>
      </p:sp>
    </p:spTree>
    <p:extLst>
      <p:ext uri="{BB962C8B-B14F-4D97-AF65-F5344CB8AC3E}">
        <p14:creationId xmlns:p14="http://schemas.microsoft.com/office/powerpoint/2010/main" val="45045657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2452254" y="2421694"/>
            <a:ext cx="7398328" cy="707886"/>
          </a:xfrm>
          <a:prstGeom prst="rect">
            <a:avLst/>
          </a:prstGeom>
          <a:noFill/>
        </p:spPr>
        <p:txBody>
          <a:bodyPr wrap="square" rtlCol="0">
            <a:spAutoFit/>
          </a:bodyPr>
          <a:lstStyle/>
          <a:p>
            <a:pPr algn="ctr"/>
            <a:r>
              <a:rPr lang="es-CO" sz="4000" b="1" dirty="0" smtClean="0"/>
              <a:t>PROYECTOS EN RSTUDIO</a:t>
            </a:r>
            <a:endParaRPr lang="es-CO" sz="4000" b="1" dirty="0"/>
          </a:p>
        </p:txBody>
      </p:sp>
    </p:spTree>
    <p:extLst>
      <p:ext uri="{BB962C8B-B14F-4D97-AF65-F5344CB8AC3E}">
        <p14:creationId xmlns:p14="http://schemas.microsoft.com/office/powerpoint/2010/main" val="240633730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3730</TotalTime>
  <Words>2882</Words>
  <Application>Microsoft Office PowerPoint</Application>
  <PresentationFormat>Panorámica</PresentationFormat>
  <Paragraphs>550</Paragraphs>
  <Slides>90</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90</vt:i4>
      </vt:variant>
    </vt:vector>
  </HeadingPairs>
  <TitlesOfParts>
    <vt:vector size="97" baseType="lpstr">
      <vt:lpstr>Ancizar Sans Extrabold</vt:lpstr>
      <vt:lpstr>Arial</vt:lpstr>
      <vt:lpstr>Calibri</vt:lpstr>
      <vt:lpstr>Calibri Light</vt:lpstr>
      <vt:lpstr>Consolas</vt:lpstr>
      <vt:lpstr>Helvetica Neue</vt:lpstr>
      <vt:lpstr>Tema de Office</vt:lpstr>
      <vt:lpstr>Presentación de PowerPoint</vt:lpstr>
      <vt:lpstr>Enfoque del curso – 4 sesiones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jm</dc:creator>
  <cp:lastModifiedBy>jm</cp:lastModifiedBy>
  <cp:revision>118</cp:revision>
  <dcterms:created xsi:type="dcterms:W3CDTF">2020-08-14T17:28:51Z</dcterms:created>
  <dcterms:modified xsi:type="dcterms:W3CDTF">2020-10-02T20:56:48Z</dcterms:modified>
</cp:coreProperties>
</file>